
<file path=[Content_Types].xml><?xml version="1.0" encoding="utf-8"?>
<Types xmlns="http://schemas.openxmlformats.org/package/2006/content-types">
  <Default Extension="jpeg" ContentType="image/jpe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"/>
  </p:notesMasterIdLst>
  <p:sldIdLst>
    <p:sldId id="256" r:id="rId3"/>
    <p:sldId id="257" r:id="rId4"/>
    <p:sldId id="259" r:id="rId5"/>
    <p:sldId id="260" r:id="rId6"/>
    <p:sldId id="261" r:id="rId7"/>
    <p:sldId id="263" r:id="rId8"/>
    <p:sldId id="266" r:id="rId10"/>
    <p:sldId id="264" r:id="rId11"/>
    <p:sldId id="267" r:id="rId12"/>
    <p:sldId id="265" r:id="rId13"/>
    <p:sldId id="268" r:id="rId14"/>
    <p:sldId id="269" r:id="rId15"/>
    <p:sldId id="274" r:id="rId16"/>
    <p:sldId id="271" r:id="rId17"/>
    <p:sldId id="275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1" r:id="rId31"/>
    <p:sldId id="292" r:id="rId32"/>
    <p:sldId id="293" r:id="rId33"/>
    <p:sldId id="294" r:id="rId34"/>
    <p:sldId id="295" r:id="rId35"/>
    <p:sldId id="296" r:id="rId36"/>
    <p:sldId id="297" r:id="rId37"/>
    <p:sldId id="309" r:id="rId38"/>
    <p:sldId id="300" r:id="rId3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C29E3"/>
    <a:srgbClr val="3C9FFD"/>
    <a:srgbClr val="5EDEBE"/>
    <a:srgbClr val="7633E6"/>
    <a:srgbClr val="FFBC01"/>
    <a:srgbClr val="6B48EA"/>
    <a:srgbClr val="4098FB"/>
    <a:srgbClr val="00FFFA"/>
    <a:srgbClr val="723BE7"/>
    <a:srgbClr val="A057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3" autoAdjust="0"/>
    <p:restoredTop sz="94333" autoAdjust="0"/>
  </p:normalViewPr>
  <p:slideViewPr>
    <p:cSldViewPr snapToGrid="0" showGuides="1">
      <p:cViewPr>
        <p:scale>
          <a:sx n="66" d="100"/>
          <a:sy n="66" d="100"/>
        </p:scale>
        <p:origin x="-834" y="-114"/>
      </p:cViewPr>
      <p:guideLst>
        <p:guide orient="horz" pos="1230"/>
        <p:guide orient="horz" pos="2804"/>
        <p:guide pos="7194"/>
        <p:guide pos="461"/>
        <p:guide pos="3827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3" d="100"/>
        <a:sy n="3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2" Type="http://schemas.openxmlformats.org/officeDocument/2006/relationships/tableStyles" Target="tableStyles.xml"/><Relationship Id="rId41" Type="http://schemas.openxmlformats.org/officeDocument/2006/relationships/viewProps" Target="viewProps.xml"/><Relationship Id="rId40" Type="http://schemas.openxmlformats.org/officeDocument/2006/relationships/presProps" Target="presProps.xml"/><Relationship Id="rId4" Type="http://schemas.openxmlformats.org/officeDocument/2006/relationships/slide" Target="slides/slide2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D7FC2F-BAB8-4F42-910C-B21A79C548A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8F470C-D80C-4156-A230-BD93C88B8401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8F470C-D80C-4156-A230-BD93C88B840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microsoft.com/office/2007/relationships/hdphoto" Target="../media/image2.wdp"/><Relationship Id="rId6" Type="http://schemas.openxmlformats.org/officeDocument/2006/relationships/image" Target="../media/image1.png"/><Relationship Id="rId5" Type="http://schemas.openxmlformats.org/officeDocument/2006/relationships/tags" Target="../tags/tag5.xml"/><Relationship Id="rId4" Type="http://schemas.openxmlformats.org/officeDocument/2006/relationships/tags" Target="../tags/tag4.xml"/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4.xml"/><Relationship Id="rId3" Type="http://schemas.openxmlformats.org/officeDocument/2006/relationships/tags" Target="../tags/tag6.xml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8.jpeg"/><Relationship Id="rId1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1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7.png"/><Relationship Id="rId1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36.png"/><Relationship Id="rId1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microsoft.com/office/2007/relationships/hdphoto" Target="../media/image40.wdp"/><Relationship Id="rId2" Type="http://schemas.openxmlformats.org/officeDocument/2006/relationships/image" Target="../media/image39.png"/><Relationship Id="rId1" Type="http://schemas.openxmlformats.org/officeDocument/2006/relationships/tags" Target="../tags/tag7.xml"/></Relationships>
</file>

<file path=ppt/slides/_rels/slide3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tags" Target="../tags/tag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A_椭圆 3"/>
          <p:cNvSpPr/>
          <p:nvPr>
            <p:custDataLst>
              <p:tags r:id="rId1"/>
            </p:custDataLst>
          </p:nvPr>
        </p:nvSpPr>
        <p:spPr>
          <a:xfrm>
            <a:off x="3726427" y="1059429"/>
            <a:ext cx="4739148" cy="4739144"/>
          </a:xfrm>
          <a:prstGeom prst="ellipse">
            <a:avLst/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PA_文本框 2"/>
          <p:cNvSpPr txBox="1"/>
          <p:nvPr>
            <p:custDataLst>
              <p:tags r:id="rId2"/>
            </p:custDataLst>
          </p:nvPr>
        </p:nvSpPr>
        <p:spPr>
          <a:xfrm>
            <a:off x="3877129" y="2844225"/>
            <a:ext cx="44377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智慧树网</a:t>
            </a:r>
            <a:r>
              <a:rPr lang="en-US" altLang="zh-CN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在线共享课程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PA_文本框 6"/>
          <p:cNvSpPr txBox="1"/>
          <p:nvPr>
            <p:custDataLst>
              <p:tags r:id="rId3"/>
            </p:custDataLst>
          </p:nvPr>
        </p:nvSpPr>
        <p:spPr>
          <a:xfrm>
            <a:off x="5027612" y="3587175"/>
            <a:ext cx="2136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学生端讲解</a:t>
            </a:r>
            <a:endParaRPr lang="zh-CN" altLang="en-US" sz="24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PA_弧形 4"/>
          <p:cNvSpPr/>
          <p:nvPr>
            <p:custDataLst>
              <p:tags r:id="rId4"/>
            </p:custDataLst>
          </p:nvPr>
        </p:nvSpPr>
        <p:spPr>
          <a:xfrm>
            <a:off x="3726425" y="1059427"/>
            <a:ext cx="4739150" cy="4739146"/>
          </a:xfrm>
          <a:prstGeom prst="arc">
            <a:avLst>
              <a:gd name="adj1" fmla="val 16200000"/>
              <a:gd name="adj2" fmla="val 12711946"/>
            </a:avLst>
          </a:prstGeom>
          <a:ln w="50800">
            <a:gradFill flip="none" rotWithShape="1">
              <a:gsLst>
                <a:gs pos="1000">
                  <a:srgbClr val="00FFFA"/>
                </a:gs>
                <a:gs pos="100000">
                  <a:srgbClr val="00FFFA"/>
                </a:gs>
              </a:gsLst>
              <a:lin ang="81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PA_图片 9" descr="教育的力量白底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98033" y="500646"/>
            <a:ext cx="2262130" cy="57437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矩形 48"/>
          <p:cNvSpPr/>
          <p:nvPr/>
        </p:nvSpPr>
        <p:spPr>
          <a:xfrm>
            <a:off x="746247" y="2911133"/>
            <a:ext cx="10699506" cy="36153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4965759" y="1279414"/>
            <a:ext cx="22604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  <a:endParaRPr lang="zh-CN" altLang="en-US" sz="7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6975725" y="3392491"/>
            <a:ext cx="2783810" cy="1139612"/>
            <a:chOff x="6316647" y="3392491"/>
            <a:chExt cx="2783810" cy="1139612"/>
          </a:xfrm>
        </p:grpSpPr>
        <p:sp>
          <p:nvSpPr>
            <p:cNvPr id="24" name="文本框 2"/>
            <p:cNvSpPr txBox="1">
              <a:spLocks noChangeArrowheads="1"/>
            </p:cNvSpPr>
            <p:nvPr/>
          </p:nvSpPr>
          <p:spPr bwMode="auto">
            <a:xfrm flipH="1">
              <a:off x="7816322" y="3681807"/>
              <a:ext cx="1284135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4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学习</a:t>
              </a:r>
              <a:endParaRPr lang="zh-CN" altLang="en-US" sz="40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316647" y="3392491"/>
              <a:ext cx="1078895" cy="1139612"/>
              <a:chOff x="1111911" y="4559871"/>
              <a:chExt cx="1078895" cy="1139612"/>
            </a:xfrm>
          </p:grpSpPr>
          <p:sp>
            <p:nvSpPr>
              <p:cNvPr id="27" name="矩形 26"/>
              <p:cNvSpPr/>
              <p:nvPr/>
            </p:nvSpPr>
            <p:spPr>
              <a:xfrm>
                <a:off x="1111911" y="4620588"/>
                <a:ext cx="1078895" cy="1078895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</a:endParaRPr>
              </a:p>
            </p:txBody>
          </p:sp>
          <p:sp>
            <p:nvSpPr>
              <p:cNvPr id="25" name="文本框 24"/>
              <p:cNvSpPr txBox="1"/>
              <p:nvPr/>
            </p:nvSpPr>
            <p:spPr>
              <a:xfrm>
                <a:off x="1125837" y="4559871"/>
                <a:ext cx="105104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6000" dirty="0">
                    <a:gradFill>
                      <a:gsLst>
                        <a:gs pos="42000">
                          <a:srgbClr val="6455ED"/>
                        </a:gs>
                        <a:gs pos="1000">
                          <a:srgbClr val="8022E2"/>
                        </a:gs>
                        <a:gs pos="82000">
                          <a:srgbClr val="3C9FFD"/>
                        </a:gs>
                      </a:gsLst>
                      <a:lin ang="18900000" scaled="1"/>
                    </a:gradFill>
                    <a:latin typeface="Agency FB" panose="020B0503020202020204" pitchFamily="34" charset="0"/>
                  </a:rPr>
                  <a:t>02</a:t>
                </a:r>
                <a:endParaRPr lang="zh-CN" altLang="en-US" sz="6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Agency FB" panose="020B0503020202020204" pitchFamily="34" charset="0"/>
                </a:endParaRPr>
              </a:p>
            </p:txBody>
          </p:sp>
        </p:grpSp>
      </p:grpSp>
      <p:sp>
        <p:nvSpPr>
          <p:cNvPr id="13" name="文本框 2"/>
          <p:cNvSpPr txBox="1">
            <a:spLocks noChangeArrowheads="1"/>
          </p:cNvSpPr>
          <p:nvPr/>
        </p:nvSpPr>
        <p:spPr bwMode="auto">
          <a:xfrm flipH="1">
            <a:off x="3079308" y="3675221"/>
            <a:ext cx="228548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40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登录认证</a:t>
            </a:r>
            <a:endParaRPr lang="zh-CN" altLang="en-US" sz="40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1562156" y="3389900"/>
            <a:ext cx="1160219" cy="1139612"/>
            <a:chOff x="483261" y="3389900"/>
            <a:chExt cx="1160219" cy="1139612"/>
          </a:xfrm>
        </p:grpSpPr>
        <p:sp>
          <p:nvSpPr>
            <p:cNvPr id="29" name="矩形 28"/>
            <p:cNvSpPr/>
            <p:nvPr/>
          </p:nvSpPr>
          <p:spPr>
            <a:xfrm>
              <a:off x="483261" y="3450617"/>
              <a:ext cx="1078895" cy="1078895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592437" y="3389900"/>
              <a:ext cx="1051043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altLang="zh-CN" sz="6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Agency FB" panose="020B0503020202020204" pitchFamily="34" charset="0"/>
                </a:rPr>
                <a:t>01</a:t>
              </a:r>
              <a:endParaRPr lang="zh-CN" altLang="en-US" sz="60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Agency FB" panose="020B0503020202020204" pitchFamily="34" charset="0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1671332" y="4917704"/>
            <a:ext cx="3446848" cy="1162016"/>
            <a:chOff x="531294" y="4917704"/>
            <a:chExt cx="3446848" cy="1162016"/>
          </a:xfrm>
        </p:grpSpPr>
        <p:sp>
          <p:nvSpPr>
            <p:cNvPr id="9" name="文本框 2"/>
            <p:cNvSpPr txBox="1">
              <a:spLocks noChangeArrowheads="1"/>
            </p:cNvSpPr>
            <p:nvPr/>
          </p:nvSpPr>
          <p:spPr bwMode="auto">
            <a:xfrm flipH="1">
              <a:off x="1962516" y="5217107"/>
              <a:ext cx="201562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36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成绩构成</a:t>
              </a:r>
              <a:endParaRPr lang="zh-CN" altLang="en-US" sz="36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3" name="组合 32"/>
            <p:cNvGrpSpPr/>
            <p:nvPr/>
          </p:nvGrpSpPr>
          <p:grpSpPr>
            <a:xfrm>
              <a:off x="531294" y="4917704"/>
              <a:ext cx="1078895" cy="1162016"/>
              <a:chOff x="483261" y="3367496"/>
              <a:chExt cx="1078895" cy="1162016"/>
            </a:xfrm>
          </p:grpSpPr>
          <p:sp>
            <p:nvSpPr>
              <p:cNvPr id="34" name="矩形 33"/>
              <p:cNvSpPr/>
              <p:nvPr/>
            </p:nvSpPr>
            <p:spPr>
              <a:xfrm>
                <a:off x="483261" y="3450617"/>
                <a:ext cx="1078895" cy="1078895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</a:endParaRPr>
              </a:p>
            </p:txBody>
          </p:sp>
          <p:sp>
            <p:nvSpPr>
              <p:cNvPr id="35" name="文本框 34"/>
              <p:cNvSpPr txBox="1"/>
              <p:nvPr/>
            </p:nvSpPr>
            <p:spPr>
              <a:xfrm>
                <a:off x="511113" y="3367496"/>
                <a:ext cx="1051043" cy="101566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6000" dirty="0" smtClean="0">
                    <a:gradFill>
                      <a:gsLst>
                        <a:gs pos="42000">
                          <a:srgbClr val="6455ED"/>
                        </a:gs>
                        <a:gs pos="1000">
                          <a:srgbClr val="8022E2"/>
                        </a:gs>
                        <a:gs pos="82000">
                          <a:srgbClr val="3C9FFD"/>
                        </a:gs>
                      </a:gsLst>
                      <a:lin ang="18900000" scaled="1"/>
                    </a:gradFill>
                    <a:latin typeface="Agency FB" panose="020B0503020202020204" pitchFamily="34" charset="0"/>
                  </a:rPr>
                  <a:t>03</a:t>
                </a:r>
                <a:endParaRPr lang="zh-CN" altLang="en-US" sz="6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Agency FB" panose="020B0503020202020204" pitchFamily="34" charset="0"/>
                </a:endParaRPr>
              </a:p>
            </p:txBody>
          </p:sp>
        </p:grpSp>
      </p:grpSp>
      <p:grpSp>
        <p:nvGrpSpPr>
          <p:cNvPr id="42" name="组合 41"/>
          <p:cNvGrpSpPr/>
          <p:nvPr/>
        </p:nvGrpSpPr>
        <p:grpSpPr>
          <a:xfrm>
            <a:off x="6896241" y="4779538"/>
            <a:ext cx="4470028" cy="1776730"/>
            <a:chOff x="6360022" y="5154928"/>
            <a:chExt cx="3654119" cy="1776730"/>
          </a:xfrm>
        </p:grpSpPr>
        <p:sp>
          <p:nvSpPr>
            <p:cNvPr id="7" name="文本框 2"/>
            <p:cNvSpPr txBox="1">
              <a:spLocks noChangeArrowheads="1"/>
            </p:cNvSpPr>
            <p:nvPr/>
          </p:nvSpPr>
          <p:spPr bwMode="auto">
            <a:xfrm flipH="1">
              <a:off x="7816322" y="5177332"/>
              <a:ext cx="2197819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3600" dirty="0" smtClean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运行周期</a:t>
              </a:r>
              <a:endParaRPr lang="en-US" altLang="zh-CN" sz="3600" dirty="0" smtClean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3600" dirty="0" smtClean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及</a:t>
              </a:r>
              <a:endParaRPr lang="en-US" altLang="zh-CN" sz="3600" dirty="0" smtClean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3600" dirty="0" smtClean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常见问题</a:t>
              </a:r>
              <a:endParaRPr lang="zh-CN" altLang="en-US" sz="36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6" name="组合 35"/>
            <p:cNvGrpSpPr/>
            <p:nvPr/>
          </p:nvGrpSpPr>
          <p:grpSpPr>
            <a:xfrm>
              <a:off x="6360022" y="5154928"/>
              <a:ext cx="1078895" cy="1209600"/>
              <a:chOff x="483261" y="3450617"/>
              <a:chExt cx="1078895" cy="1209600"/>
            </a:xfrm>
          </p:grpSpPr>
          <p:sp>
            <p:nvSpPr>
              <p:cNvPr id="37" name="矩形 36"/>
              <p:cNvSpPr/>
              <p:nvPr/>
            </p:nvSpPr>
            <p:spPr>
              <a:xfrm>
                <a:off x="483261" y="3450617"/>
                <a:ext cx="1078895" cy="1078895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</a:endParaRPr>
              </a:p>
            </p:txBody>
          </p:sp>
          <p:sp>
            <p:nvSpPr>
              <p:cNvPr id="38" name="文本框 37"/>
              <p:cNvSpPr txBox="1"/>
              <p:nvPr/>
            </p:nvSpPr>
            <p:spPr>
              <a:xfrm>
                <a:off x="497187" y="3644554"/>
                <a:ext cx="105104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6000" dirty="0">
                    <a:gradFill>
                      <a:gsLst>
                        <a:gs pos="42000">
                          <a:srgbClr val="6455ED"/>
                        </a:gs>
                        <a:gs pos="1000">
                          <a:srgbClr val="8022E2"/>
                        </a:gs>
                        <a:gs pos="82000">
                          <a:srgbClr val="3C9FFD"/>
                        </a:gs>
                      </a:gsLst>
                      <a:lin ang="18900000" scaled="1"/>
                    </a:gradFill>
                    <a:latin typeface="Agency FB" panose="020B0503020202020204" pitchFamily="34" charset="0"/>
                  </a:rPr>
                  <a:t>04</a:t>
                </a:r>
                <a:endParaRPr lang="zh-CN" altLang="en-US" sz="6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Agency FB" panose="020B0503020202020204" pitchFamily="34" charset="0"/>
                </a:endParaRPr>
              </a:p>
            </p:txBody>
          </p:sp>
        </p:grpSp>
      </p:grpSp>
      <p:cxnSp>
        <p:nvCxnSpPr>
          <p:cNvPr id="46" name="直接连接符 45"/>
          <p:cNvCxnSpPr/>
          <p:nvPr/>
        </p:nvCxnSpPr>
        <p:spPr>
          <a:xfrm>
            <a:off x="1562156" y="1879578"/>
            <a:ext cx="297174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46"/>
          <p:cNvCxnSpPr/>
          <p:nvPr/>
        </p:nvCxnSpPr>
        <p:spPr>
          <a:xfrm>
            <a:off x="7468785" y="1879578"/>
            <a:ext cx="297174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/>
        </p:nvCxnSpPr>
        <p:spPr>
          <a:xfrm>
            <a:off x="2750227" y="3581400"/>
            <a:ext cx="0" cy="801707"/>
          </a:xfrm>
          <a:prstGeom prst="line">
            <a:avLst/>
          </a:prstGeom>
          <a:ln w="254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2750227" y="5101506"/>
            <a:ext cx="0" cy="801707"/>
          </a:xfrm>
          <a:prstGeom prst="line">
            <a:avLst/>
          </a:prstGeom>
          <a:ln w="254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8147727" y="5101506"/>
            <a:ext cx="0" cy="801707"/>
          </a:xfrm>
          <a:prstGeom prst="line">
            <a:avLst/>
          </a:prstGeom>
          <a:ln w="254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8147727" y="3587986"/>
            <a:ext cx="0" cy="801707"/>
          </a:xfrm>
          <a:prstGeom prst="line">
            <a:avLst/>
          </a:prstGeom>
          <a:ln w="254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504825" y="286227"/>
            <a:ext cx="11182350" cy="628554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6"/>
          <p:cNvSpPr txBox="1">
            <a:spLocks noChangeArrowheads="1"/>
          </p:cNvSpPr>
          <p:nvPr/>
        </p:nvSpPr>
        <p:spPr bwMode="auto">
          <a:xfrm>
            <a:off x="5585143" y="436933"/>
            <a:ext cx="821059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54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effectLst>
                  <a:outerShdw blurRad="63500" sx="101000" sy="101000" algn="ctr" rotWithShape="0">
                    <a:prstClr val="black">
                      <a:alpha val="40000"/>
                    </a:prstClr>
                  </a:outerShdw>
                </a:effectLst>
                <a:latin typeface="Impact" panose="020B0806030902050204" pitchFamily="34" charset="0"/>
                <a:ea typeface="宋体" panose="02010600030101010101" pitchFamily="2" charset="-122"/>
                <a:sym typeface="+mn-ea"/>
              </a:rPr>
              <a:t>01</a:t>
            </a:r>
            <a:endParaRPr lang="zh-CN" altLang="en-US" sz="54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effectLst>
                <a:outerShdw blurRad="63500" sx="101000" sy="101000" algn="ctr" rotWithShape="0">
                  <a:prstClr val="black">
                    <a:alpha val="40000"/>
                  </a:prstClr>
                </a:outerShdw>
              </a:effectLst>
              <a:latin typeface="Impact" panose="020B0806030902050204" pitchFamily="34" charset="0"/>
              <a:ea typeface="宋体" panose="02010600030101010101" pitchFamily="2" charset="-122"/>
            </a:endParaRPr>
          </a:p>
        </p:txBody>
      </p:sp>
      <p:sp>
        <p:nvSpPr>
          <p:cNvPr id="3" name="标题 2"/>
          <p:cNvSpPr txBox="1"/>
          <p:nvPr/>
        </p:nvSpPr>
        <p:spPr>
          <a:xfrm>
            <a:off x="4860637" y="1320166"/>
            <a:ext cx="2470727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altLang="en-US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登录</a:t>
            </a:r>
            <a:r>
              <a:rPr lang="zh-CN" altLang="en-US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认证</a:t>
            </a:r>
            <a:endParaRPr lang="zh-CN" altLang="en-US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30275" y="2410331"/>
            <a:ext cx="10384790" cy="126188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端：建议使用</a:t>
            </a:r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火狐/谷歌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浏览器，打开平台地址：www.zhihuishu.com。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端：扫码下载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知到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”app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，或在安卓应用宝、苹果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App store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搜索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知到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下载。</a:t>
            </a:r>
            <a:r>
              <a:rPr lang="zh-CN" altLang="en-US" sz="36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endParaRPr lang="zh-CN" altLang="en-US" sz="36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5011420" y="3910965"/>
            <a:ext cx="1841500" cy="224409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椭圆 21"/>
          <p:cNvSpPr/>
          <p:nvPr/>
        </p:nvSpPr>
        <p:spPr>
          <a:xfrm>
            <a:off x="3242420" y="2690401"/>
            <a:ext cx="2226498" cy="2226498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4710272" y="993917"/>
            <a:ext cx="2771457" cy="923330"/>
            <a:chOff x="4391343" y="436933"/>
            <a:chExt cx="2771457" cy="923330"/>
          </a:xfrm>
        </p:grpSpPr>
        <p:sp>
          <p:nvSpPr>
            <p:cNvPr id="3" name="文本框 6"/>
            <p:cNvSpPr txBox="1">
              <a:spLocks noChangeArrowheads="1"/>
            </p:cNvSpPr>
            <p:nvPr/>
          </p:nvSpPr>
          <p:spPr bwMode="auto">
            <a:xfrm>
              <a:off x="4391343" y="436933"/>
              <a:ext cx="821059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5400" dirty="0">
                  <a:solidFill>
                    <a:schemeClr val="bg1"/>
                  </a:solidFill>
                  <a:effectLst>
                    <a:outerShdw blurRad="63500" sx="101000" sy="101000" algn="ctr" rotWithShape="0">
                      <a:prstClr val="black">
                        <a:alpha val="25000"/>
                      </a:prstClr>
                    </a:outerShdw>
                  </a:effectLst>
                  <a:latin typeface="Impact" panose="020B0806030902050204" pitchFamily="34" charset="0"/>
                  <a:ea typeface="宋体" panose="02010600030101010101" pitchFamily="2" charset="-122"/>
                  <a:sym typeface="+mn-ea"/>
                </a:rPr>
                <a:t>01</a:t>
              </a:r>
              <a:endParaRPr lang="zh-CN" altLang="en-US" sz="5400" dirty="0">
                <a:solidFill>
                  <a:schemeClr val="bg1"/>
                </a:solidFill>
                <a:effectLst>
                  <a:outerShdw blurRad="63500" sx="101000" sy="101000" algn="ctr" rotWithShape="0">
                    <a:prstClr val="black">
                      <a:alpha val="25000"/>
                    </a:prstClr>
                  </a:outerShdw>
                </a:effectLst>
                <a:latin typeface="Impact" panose="020B080603090205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5290498" y="596325"/>
              <a:ext cx="187230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登录问题</a:t>
              </a:r>
              <a:endPara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6" name="等腰三角形 5"/>
          <p:cNvSpPr/>
          <p:nvPr/>
        </p:nvSpPr>
        <p:spPr>
          <a:xfrm rot="10800000">
            <a:off x="5827486" y="0"/>
            <a:ext cx="537028" cy="436933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2" name="组合 11"/>
          <p:cNvGrpSpPr/>
          <p:nvPr/>
        </p:nvGrpSpPr>
        <p:grpSpPr>
          <a:xfrm>
            <a:off x="3406798" y="2854780"/>
            <a:ext cx="1897742" cy="1897740"/>
            <a:chOff x="1328058" y="3211968"/>
            <a:chExt cx="1897742" cy="1897740"/>
          </a:xfrm>
        </p:grpSpPr>
        <p:sp>
          <p:nvSpPr>
            <p:cNvPr id="11" name="椭圆 10"/>
            <p:cNvSpPr/>
            <p:nvPr/>
          </p:nvSpPr>
          <p:spPr>
            <a:xfrm>
              <a:off x="1328058" y="3211968"/>
              <a:ext cx="1897742" cy="18977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1545092" y="3834946"/>
              <a:ext cx="14636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新用户</a:t>
              </a:r>
              <a:endPara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6803388" y="2854780"/>
            <a:ext cx="1897742" cy="1897740"/>
            <a:chOff x="1328058" y="3211968"/>
            <a:chExt cx="1897742" cy="1897740"/>
          </a:xfrm>
        </p:grpSpPr>
        <p:sp>
          <p:nvSpPr>
            <p:cNvPr id="17" name="椭圆 16"/>
            <p:cNvSpPr/>
            <p:nvPr/>
          </p:nvSpPr>
          <p:spPr>
            <a:xfrm>
              <a:off x="1328058" y="3211968"/>
              <a:ext cx="1897742" cy="18977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1545092" y="3834946"/>
              <a:ext cx="14636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老用户</a:t>
              </a:r>
              <a:endPara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3" name="椭圆 22"/>
          <p:cNvSpPr/>
          <p:nvPr/>
        </p:nvSpPr>
        <p:spPr>
          <a:xfrm>
            <a:off x="6639010" y="2690401"/>
            <a:ext cx="2226498" cy="2226498"/>
          </a:xfrm>
          <a:prstGeom prst="ellipse">
            <a:avLst/>
          </a:prstGeom>
          <a:noFill/>
          <a:ln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等腰三角形 2"/>
          <p:cNvSpPr/>
          <p:nvPr/>
        </p:nvSpPr>
        <p:spPr>
          <a:xfrm>
            <a:off x="1557337" y="4113059"/>
            <a:ext cx="10634663" cy="2744942"/>
          </a:xfrm>
          <a:prstGeom prst="triangle">
            <a:avLst>
              <a:gd name="adj" fmla="val 100000"/>
            </a:avLst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59138" y="2148116"/>
            <a:ext cx="2951680" cy="40914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文本框 13"/>
          <p:cNvSpPr txBox="1"/>
          <p:nvPr/>
        </p:nvSpPr>
        <p:spPr>
          <a:xfrm>
            <a:off x="1000874" y="2148116"/>
            <a:ext cx="5131639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使用学号登录，输入学校名字、学号及初始密码：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123456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000874" y="3737875"/>
            <a:ext cx="5131639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学号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使用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2015/2016/2017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开头的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11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位学号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 rot="1800000">
            <a:off x="404045" y="321369"/>
            <a:ext cx="1866683" cy="1828800"/>
          </a:xfrm>
          <a:prstGeom prst="rect">
            <a:avLst/>
          </a:prstGeom>
          <a:noFill/>
          <a:ln w="38100">
            <a:gradFill>
              <a:gsLst>
                <a:gs pos="0">
                  <a:srgbClr val="3C9FFD"/>
                </a:gs>
                <a:gs pos="100000">
                  <a:srgbClr val="7C29E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 rot="1800000">
            <a:off x="10190656" y="4720828"/>
            <a:ext cx="1828800" cy="1828800"/>
          </a:xfrm>
          <a:prstGeom prst="rect">
            <a:avLst/>
          </a:prstGeom>
          <a:noFill/>
          <a:ln w="38100">
            <a:gradFill>
              <a:gsLst>
                <a:gs pos="0">
                  <a:srgbClr val="3C9FFD"/>
                </a:gs>
                <a:gs pos="100000">
                  <a:srgbClr val="7C29E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4799013" y="2490040"/>
            <a:ext cx="2682875" cy="36341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52802" y="2473212"/>
            <a:ext cx="2692400" cy="36677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5" name="组合 4"/>
          <p:cNvGrpSpPr/>
          <p:nvPr/>
        </p:nvGrpSpPr>
        <p:grpSpPr>
          <a:xfrm>
            <a:off x="1346799" y="2572572"/>
            <a:ext cx="2781300" cy="3062656"/>
            <a:chOff x="1593997" y="2707753"/>
            <a:chExt cx="2781300" cy="3062656"/>
          </a:xfrm>
        </p:grpSpPr>
        <p:sp>
          <p:nvSpPr>
            <p:cNvPr id="7" name="文本框 6"/>
            <p:cNvSpPr txBox="1"/>
            <p:nvPr/>
          </p:nvSpPr>
          <p:spPr>
            <a:xfrm>
              <a:off x="1593997" y="2707753"/>
              <a:ext cx="2692400" cy="853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en-US" altLang="zh-CN" sz="2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1.</a:t>
              </a:r>
              <a:r>
                <a:rPr lang="zh-CN" altLang="zh-CN" sz="2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登录后会出现认证自己姓名姓氏的界面。</a:t>
              </a:r>
              <a:endParaRPr lang="zh-CN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1593997" y="3677528"/>
              <a:ext cx="2781300" cy="2092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en-US" altLang="zh-CN" sz="2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2.</a:t>
              </a:r>
              <a:r>
                <a:rPr lang="zh-CN" altLang="zh-CN" sz="2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认证姓氏后需绑定手机号码和邮箱等其他信息。</a:t>
              </a:r>
              <a:r>
                <a:rPr lang="zh-CN" altLang="zh-CN" sz="2000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（请绑定正常使用的手机和邮箱，以便接收通知和寻回密码）</a:t>
              </a:r>
              <a:endParaRPr lang="zh-CN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0" y="4296229"/>
            <a:ext cx="12192000" cy="2561771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682" y="2237779"/>
            <a:ext cx="8321040" cy="396176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862682" y="1657369"/>
            <a:ext cx="7899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认证完成后会弹出课程确认信息框，点击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确认课程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即可完成报到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0360" y="4800600"/>
            <a:ext cx="1165860" cy="4267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7086" y="726145"/>
            <a:ext cx="1524000" cy="1524000"/>
          </a:xfrm>
          <a:prstGeom prst="ellipse">
            <a:avLst/>
          </a:prstGeom>
          <a:noFill/>
          <a:ln w="381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9936163" y="0"/>
            <a:ext cx="1524000" cy="1524000"/>
          </a:xfrm>
          <a:prstGeom prst="ellipse">
            <a:avLst/>
          </a:prstGeom>
          <a:noFill/>
          <a:ln w="381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4357142" y="1526442"/>
            <a:ext cx="3569524" cy="50229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/>
          <a:srcRect b="5028"/>
          <a:stretch>
            <a:fillRect/>
          </a:stretch>
        </p:blipFill>
        <p:spPr>
          <a:xfrm>
            <a:off x="8297470" y="1526442"/>
            <a:ext cx="3217444" cy="50892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文本框 8"/>
          <p:cNvSpPr txBox="1"/>
          <p:nvPr/>
        </p:nvSpPr>
        <p:spPr>
          <a:xfrm>
            <a:off x="695325" y="1907817"/>
            <a:ext cx="3309252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使用手机号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学号及修改过的密码</a:t>
            </a: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42558" y="3881777"/>
            <a:ext cx="3430332" cy="201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如初次认证时未绑定邮箱，可登录后在设置中绑定，以便接收通知和寻回密码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老用户（</a:t>
            </a:r>
            <a:r>
              <a:rPr lang="en-US" altLang="zh-CN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0" y="4508500"/>
            <a:ext cx="12192000" cy="23495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935480" y="1462656"/>
            <a:ext cx="8175444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认证完成后会弹出课程确认信息框，点击</a:t>
            </a:r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确认课程</a:t>
            </a:r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即可完成报到</a:t>
            </a:r>
            <a:r>
              <a:rPr lang="zh-CN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zh-CN" sz="2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682" y="2180590"/>
            <a:ext cx="8321040" cy="396176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老用户（</a:t>
            </a:r>
            <a:r>
              <a:rPr lang="en-US" altLang="zh-CN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718300" y="4699000"/>
            <a:ext cx="1130300" cy="457200"/>
          </a:xfrm>
          <a:prstGeom prst="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607165"/>
            <a:ext cx="12242802" cy="4294578"/>
          </a:xfrm>
          <a:custGeom>
            <a:avLst/>
            <a:gdLst>
              <a:gd name="connsiteX0" fmla="*/ 0 w 12192000"/>
              <a:gd name="connsiteY0" fmla="*/ 0 h 2628900"/>
              <a:gd name="connsiteX1" fmla="*/ 12192000 w 12192000"/>
              <a:gd name="connsiteY1" fmla="*/ 0 h 2628900"/>
              <a:gd name="connsiteX2" fmla="*/ 12192000 w 12192000"/>
              <a:gd name="connsiteY2" fmla="*/ 2628900 h 2628900"/>
              <a:gd name="connsiteX3" fmla="*/ 0 w 12192000"/>
              <a:gd name="connsiteY3" fmla="*/ 2628900 h 2628900"/>
              <a:gd name="connsiteX4" fmla="*/ 0 w 12192000"/>
              <a:gd name="connsiteY4" fmla="*/ 0 h 2628900"/>
              <a:gd name="connsiteX0-1" fmla="*/ 0 w 12192000"/>
              <a:gd name="connsiteY0-2" fmla="*/ 2628900 h 2628900"/>
              <a:gd name="connsiteX1-3" fmla="*/ 12192000 w 12192000"/>
              <a:gd name="connsiteY1-4" fmla="*/ 0 h 2628900"/>
              <a:gd name="connsiteX2-5" fmla="*/ 12192000 w 12192000"/>
              <a:gd name="connsiteY2-6" fmla="*/ 2628900 h 2628900"/>
              <a:gd name="connsiteX3-7" fmla="*/ 0 w 12192000"/>
              <a:gd name="connsiteY3-8" fmla="*/ 2628900 h 2628900"/>
              <a:gd name="connsiteX0-9" fmla="*/ 0 w 12192000"/>
              <a:gd name="connsiteY0-10" fmla="*/ 3943350 h 3943350"/>
              <a:gd name="connsiteX1-11" fmla="*/ 12172950 w 12192000"/>
              <a:gd name="connsiteY1-12" fmla="*/ 0 h 3943350"/>
              <a:gd name="connsiteX2-13" fmla="*/ 12192000 w 12192000"/>
              <a:gd name="connsiteY2-14" fmla="*/ 3943350 h 3943350"/>
              <a:gd name="connsiteX3-15" fmla="*/ 0 w 12192000"/>
              <a:gd name="connsiteY3-16" fmla="*/ 3943350 h 3943350"/>
              <a:gd name="connsiteX0-17" fmla="*/ 0 w 12192000"/>
              <a:gd name="connsiteY0-18" fmla="*/ 3943350 h 3943350"/>
              <a:gd name="connsiteX1-19" fmla="*/ 12172950 w 12192000"/>
              <a:gd name="connsiteY1-20" fmla="*/ 0 h 3943350"/>
              <a:gd name="connsiteX2-21" fmla="*/ 12192000 w 12192000"/>
              <a:gd name="connsiteY2-22" fmla="*/ 3943350 h 3943350"/>
              <a:gd name="connsiteX3-23" fmla="*/ 0 w 12192000"/>
              <a:gd name="connsiteY3-24" fmla="*/ 3943350 h 3943350"/>
              <a:gd name="connsiteX0-25" fmla="*/ 0 w 12192000"/>
              <a:gd name="connsiteY0-26" fmla="*/ 3943350 h 3943350"/>
              <a:gd name="connsiteX1-27" fmla="*/ 12172950 w 12192000"/>
              <a:gd name="connsiteY1-28" fmla="*/ 0 h 3943350"/>
              <a:gd name="connsiteX2-29" fmla="*/ 12192000 w 12192000"/>
              <a:gd name="connsiteY2-30" fmla="*/ 3943350 h 3943350"/>
              <a:gd name="connsiteX3-31" fmla="*/ 0 w 12192000"/>
              <a:gd name="connsiteY3-32" fmla="*/ 3943350 h 3943350"/>
              <a:gd name="connsiteX0-33" fmla="*/ 0 w 12192000"/>
              <a:gd name="connsiteY0-34" fmla="*/ 4429144 h 4429144"/>
              <a:gd name="connsiteX1-35" fmla="*/ 12072604 w 12192000"/>
              <a:gd name="connsiteY1-36" fmla="*/ 0 h 4429144"/>
              <a:gd name="connsiteX2-37" fmla="*/ 12192000 w 12192000"/>
              <a:gd name="connsiteY2-38" fmla="*/ 4429144 h 4429144"/>
              <a:gd name="connsiteX3-39" fmla="*/ 0 w 12192000"/>
              <a:gd name="connsiteY3-40" fmla="*/ 4429144 h 4429144"/>
              <a:gd name="connsiteX0-41" fmla="*/ 0 w 12192000"/>
              <a:gd name="connsiteY0-42" fmla="*/ 4429144 h 4429144"/>
              <a:gd name="connsiteX1-43" fmla="*/ 12072604 w 12192000"/>
              <a:gd name="connsiteY1-44" fmla="*/ 0 h 4429144"/>
              <a:gd name="connsiteX2-45" fmla="*/ 12192000 w 12192000"/>
              <a:gd name="connsiteY2-46" fmla="*/ 4429144 h 4429144"/>
              <a:gd name="connsiteX3-47" fmla="*/ 0 w 12192000"/>
              <a:gd name="connsiteY3-48" fmla="*/ 4429144 h 4429144"/>
              <a:gd name="connsiteX0-49" fmla="*/ 0 w 12072604"/>
              <a:gd name="connsiteY0-50" fmla="*/ 4429144 h 4429144"/>
              <a:gd name="connsiteX1-51" fmla="*/ 12072604 w 12072604"/>
              <a:gd name="connsiteY1-52" fmla="*/ 0 h 4429144"/>
              <a:gd name="connsiteX2-53" fmla="*/ 11919634 w 12072604"/>
              <a:gd name="connsiteY2-54" fmla="*/ 4326097 h 4429144"/>
              <a:gd name="connsiteX3-55" fmla="*/ 0 w 12072604"/>
              <a:gd name="connsiteY3-56" fmla="*/ 4429144 h 4429144"/>
              <a:gd name="connsiteX0-57" fmla="*/ 0 w 12072604"/>
              <a:gd name="connsiteY0-58" fmla="*/ 4429144 h 4429144"/>
              <a:gd name="connsiteX1-59" fmla="*/ 12072604 w 12072604"/>
              <a:gd name="connsiteY1-60" fmla="*/ 0 h 4429144"/>
              <a:gd name="connsiteX2-61" fmla="*/ 12019980 w 12072604"/>
              <a:gd name="connsiteY2-62" fmla="*/ 4399702 h 4429144"/>
              <a:gd name="connsiteX3-63" fmla="*/ 0 w 12072604"/>
              <a:gd name="connsiteY3-64" fmla="*/ 4429144 h 4429144"/>
              <a:gd name="connsiteX0-65" fmla="*/ 0 w 12091656"/>
              <a:gd name="connsiteY0-66" fmla="*/ 4429144 h 4429144"/>
              <a:gd name="connsiteX1-67" fmla="*/ 12072604 w 12091656"/>
              <a:gd name="connsiteY1-68" fmla="*/ 0 h 4429144"/>
              <a:gd name="connsiteX2-69" fmla="*/ 12091656 w 12091656"/>
              <a:gd name="connsiteY2-70" fmla="*/ 4399703 h 4429144"/>
              <a:gd name="connsiteX3-71" fmla="*/ 0 w 12091656"/>
              <a:gd name="connsiteY3-72" fmla="*/ 4429144 h 4429144"/>
              <a:gd name="connsiteX0-73" fmla="*/ 0 w 12091656"/>
              <a:gd name="connsiteY0-74" fmla="*/ 4340818 h 4340818"/>
              <a:gd name="connsiteX1-75" fmla="*/ 12072604 w 12091656"/>
              <a:gd name="connsiteY1-76" fmla="*/ 0 h 4340818"/>
              <a:gd name="connsiteX2-77" fmla="*/ 12091656 w 12091656"/>
              <a:gd name="connsiteY2-78" fmla="*/ 4311377 h 4340818"/>
              <a:gd name="connsiteX3-79" fmla="*/ 0 w 12091656"/>
              <a:gd name="connsiteY3-80" fmla="*/ 4340818 h 4340818"/>
              <a:gd name="connsiteX0-81" fmla="*/ 0 w 12091656"/>
              <a:gd name="connsiteY0-82" fmla="*/ 4340818 h 4385486"/>
              <a:gd name="connsiteX1-83" fmla="*/ 12072604 w 12091656"/>
              <a:gd name="connsiteY1-84" fmla="*/ 0 h 4385486"/>
              <a:gd name="connsiteX2-85" fmla="*/ 12091656 w 12091656"/>
              <a:gd name="connsiteY2-86" fmla="*/ 4385486 h 4385486"/>
              <a:gd name="connsiteX3-87" fmla="*/ 0 w 12091656"/>
              <a:gd name="connsiteY3-88" fmla="*/ 4340818 h 438548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091656" h="4385486">
                <a:moveTo>
                  <a:pt x="0" y="4340818"/>
                </a:moveTo>
                <a:cubicBezTo>
                  <a:pt x="5486400" y="3369268"/>
                  <a:pt x="10153268" y="1375068"/>
                  <a:pt x="12072604" y="0"/>
                </a:cubicBezTo>
                <a:cubicBezTo>
                  <a:pt x="12078955" y="1466568"/>
                  <a:pt x="12085305" y="2918918"/>
                  <a:pt x="12091656" y="4385486"/>
                </a:cubicBezTo>
                <a:lnTo>
                  <a:pt x="0" y="4340818"/>
                </a:lnTo>
                <a:close/>
              </a:path>
            </a:pathLst>
          </a:cu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7054487" y="1235770"/>
            <a:ext cx="3447415" cy="54988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文本框 7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95325" y="1917427"/>
            <a:ext cx="5172075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使用学号登录，输入学校名字、学号及初始密码：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123456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95325" y="3507186"/>
            <a:ext cx="5172075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</a:t>
            </a:r>
            <a:r>
              <a:rPr lang="zh-CN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学号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：使用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2015/2016/2017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开头的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11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位学号。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 descr="QQ截图20170615181834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176897" y="2054860"/>
            <a:ext cx="2760980" cy="4721860"/>
          </a:xfrm>
          <a:prstGeom prst="rect">
            <a:avLst/>
          </a:prstGeom>
          <a:solidFill>
            <a:srgbClr val="FFFFFF">
              <a:shade val="85000"/>
            </a:srgbClr>
          </a:solidFill>
          <a:ln w="92075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4" name="文本框 13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5" name="图片 307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2729" y="1867274"/>
            <a:ext cx="2760982" cy="4909446"/>
          </a:xfrm>
          <a:prstGeom prst="rect">
            <a:avLst/>
          </a:prstGeom>
          <a:solidFill>
            <a:srgbClr val="FFFFFF">
              <a:shade val="85000"/>
            </a:srgbClr>
          </a:solidFill>
          <a:ln w="92075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6" name="文本框 15"/>
          <p:cNvSpPr txBox="1"/>
          <p:nvPr/>
        </p:nvSpPr>
        <p:spPr>
          <a:xfrm>
            <a:off x="695325" y="1989138"/>
            <a:ext cx="3660775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登录后会出现认证自己姓名姓氏的界面。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95325" y="3459561"/>
            <a:ext cx="3660775" cy="201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lnSpc>
                <a:spcPct val="130000"/>
              </a:lnSpc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en-US" altLang="zh-CN" sz="2400" dirty="0"/>
              <a:t>2.</a:t>
            </a:r>
            <a:r>
              <a:rPr lang="zh-CN" altLang="zh-CN" sz="2400" dirty="0"/>
              <a:t>认证姓氏后需绑定手机号码等其他信息。</a:t>
            </a:r>
            <a:r>
              <a:rPr lang="zh-CN" altLang="zh-CN" sz="2400" dirty="0">
                <a:sym typeface="+mn-ea"/>
              </a:rPr>
              <a:t>（请绑定正常使用的手机和邮箱，以便接收通知和寻回密码）</a:t>
            </a:r>
            <a:endParaRPr lang="zh-CN" altLang="zh-CN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0" y="3426536"/>
            <a:ext cx="12192000" cy="3431464"/>
          </a:xfrm>
          <a:custGeom>
            <a:avLst/>
            <a:gdLst>
              <a:gd name="connsiteX0" fmla="*/ 0 w 12192000"/>
              <a:gd name="connsiteY0" fmla="*/ 0 h 3431464"/>
              <a:gd name="connsiteX1" fmla="*/ 12192000 w 12192000"/>
              <a:gd name="connsiteY1" fmla="*/ 0 h 3431464"/>
              <a:gd name="connsiteX2" fmla="*/ 12192000 w 12192000"/>
              <a:gd name="connsiteY2" fmla="*/ 3431464 h 3431464"/>
              <a:gd name="connsiteX3" fmla="*/ 0 w 12192000"/>
              <a:gd name="connsiteY3" fmla="*/ 3431464 h 3431464"/>
              <a:gd name="connsiteX4" fmla="*/ 0 w 12192000"/>
              <a:gd name="connsiteY4" fmla="*/ 0 h 3431464"/>
              <a:gd name="connsiteX0-1" fmla="*/ 0 w 12192000"/>
              <a:gd name="connsiteY0-2" fmla="*/ 0 h 3431464"/>
              <a:gd name="connsiteX1-3" fmla="*/ 12192000 w 12192000"/>
              <a:gd name="connsiteY1-4" fmla="*/ 0 h 3431464"/>
              <a:gd name="connsiteX2-5" fmla="*/ 12192000 w 12192000"/>
              <a:gd name="connsiteY2-6" fmla="*/ 3431464 h 3431464"/>
              <a:gd name="connsiteX3-7" fmla="*/ 0 w 12192000"/>
              <a:gd name="connsiteY3-8" fmla="*/ 3431464 h 3431464"/>
              <a:gd name="connsiteX4-9" fmla="*/ 0 w 12192000"/>
              <a:gd name="connsiteY4-10" fmla="*/ 0 h 3431464"/>
              <a:gd name="connsiteX0-11" fmla="*/ 0 w 12192000"/>
              <a:gd name="connsiteY0-12" fmla="*/ 203200 h 3431464"/>
              <a:gd name="connsiteX1-13" fmla="*/ 12192000 w 12192000"/>
              <a:gd name="connsiteY1-14" fmla="*/ 0 h 3431464"/>
              <a:gd name="connsiteX2-15" fmla="*/ 12192000 w 12192000"/>
              <a:gd name="connsiteY2-16" fmla="*/ 3431464 h 3431464"/>
              <a:gd name="connsiteX3-17" fmla="*/ 0 w 12192000"/>
              <a:gd name="connsiteY3-18" fmla="*/ 3431464 h 3431464"/>
              <a:gd name="connsiteX4-19" fmla="*/ 0 w 12192000"/>
              <a:gd name="connsiteY4-20" fmla="*/ 203200 h 3431464"/>
              <a:gd name="connsiteX0-21" fmla="*/ 0 w 12192000"/>
              <a:gd name="connsiteY0-22" fmla="*/ 203200 h 3431464"/>
              <a:gd name="connsiteX1-23" fmla="*/ 12192000 w 12192000"/>
              <a:gd name="connsiteY1-24" fmla="*/ 0 h 3431464"/>
              <a:gd name="connsiteX2-25" fmla="*/ 12192000 w 12192000"/>
              <a:gd name="connsiteY2-26" fmla="*/ 3431464 h 3431464"/>
              <a:gd name="connsiteX3-27" fmla="*/ 0 w 12192000"/>
              <a:gd name="connsiteY3-28" fmla="*/ 3431464 h 3431464"/>
              <a:gd name="connsiteX4-29" fmla="*/ 0 w 12192000"/>
              <a:gd name="connsiteY4-30" fmla="*/ 203200 h 3431464"/>
              <a:gd name="connsiteX0-31" fmla="*/ 0 w 12192000"/>
              <a:gd name="connsiteY0-32" fmla="*/ 203200 h 3431464"/>
              <a:gd name="connsiteX1-33" fmla="*/ 12192000 w 12192000"/>
              <a:gd name="connsiteY1-34" fmla="*/ 0 h 3431464"/>
              <a:gd name="connsiteX2-35" fmla="*/ 12192000 w 12192000"/>
              <a:gd name="connsiteY2-36" fmla="*/ 3431464 h 3431464"/>
              <a:gd name="connsiteX3-37" fmla="*/ 0 w 12192000"/>
              <a:gd name="connsiteY3-38" fmla="*/ 3431464 h 3431464"/>
              <a:gd name="connsiteX4-39" fmla="*/ 0 w 12192000"/>
              <a:gd name="connsiteY4-40" fmla="*/ 203200 h 34314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2192000" h="3431464">
                <a:moveTo>
                  <a:pt x="0" y="203200"/>
                </a:moveTo>
                <a:cubicBezTo>
                  <a:pt x="2768600" y="2973614"/>
                  <a:pt x="8128000" y="0"/>
                  <a:pt x="12192000" y="0"/>
                </a:cubicBezTo>
                <a:lnTo>
                  <a:pt x="12192000" y="3431464"/>
                </a:lnTo>
                <a:lnTo>
                  <a:pt x="0" y="3431464"/>
                </a:lnTo>
                <a:lnTo>
                  <a:pt x="0" y="203200"/>
                </a:lnTo>
                <a:close/>
              </a:path>
            </a:pathLst>
          </a:custGeom>
          <a:gradFill>
            <a:gsLst>
              <a:gs pos="54000">
                <a:srgbClr val="7C29E3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496173" y="2193682"/>
            <a:ext cx="4636339" cy="17727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lnSpc>
                <a:spcPct val="130000"/>
              </a:lnSpc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sz="2800" dirty="0"/>
              <a:t>认证完成后会弹出课程确认信息框，点击</a:t>
            </a:r>
            <a:r>
              <a:rPr lang="en-US" altLang="zh-CN" sz="2800" dirty="0"/>
              <a:t>“</a:t>
            </a:r>
            <a:r>
              <a:rPr lang="zh-CN" altLang="en-US" sz="2800" dirty="0">
                <a:solidFill>
                  <a:srgbClr val="C00000"/>
                </a:solidFill>
              </a:rPr>
              <a:t>确认课程</a:t>
            </a:r>
            <a:r>
              <a:rPr lang="en-US" altLang="zh-CN" sz="2800" dirty="0"/>
              <a:t>”</a:t>
            </a:r>
            <a:r>
              <a:rPr lang="zh-CN" altLang="en-US" sz="2800" dirty="0"/>
              <a:t>即可完成报到。</a:t>
            </a:r>
            <a:endParaRPr lang="zh-CN" altLang="en-US" sz="2800" dirty="0"/>
          </a:p>
        </p:txBody>
      </p:sp>
      <p:pic>
        <p:nvPicPr>
          <p:cNvPr id="5" name="图片 6" descr="QQ截图20170615181925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95035" y="1235770"/>
            <a:ext cx="2791460" cy="496056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232" y="234133"/>
            <a:ext cx="3509066" cy="6855084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8877965" y="4587097"/>
            <a:ext cx="1625600" cy="53340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/>
        </p:nvSpPr>
        <p:spPr>
          <a:xfrm>
            <a:off x="642558" y="1907817"/>
            <a:ext cx="3205542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使用手机号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学号及修改过的密码</a:t>
            </a: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42558" y="4046877"/>
            <a:ext cx="3430332" cy="201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如初次认证时未绑定邮箱，可登录后在设置中绑定，以便接收通知和寻回密码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老用户（</a:t>
            </a:r>
            <a:r>
              <a:rPr lang="en-US" altLang="zh-CN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8135597" y="1530446"/>
            <a:ext cx="3127489" cy="5146126"/>
          </a:xfrm>
          <a:prstGeom prst="rect">
            <a:avLst/>
          </a:prstGeom>
          <a:solidFill>
            <a:srgbClr val="FFFFFF">
              <a:shade val="85000"/>
            </a:srgbClr>
          </a:solidFill>
          <a:ln w="63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38935" y="1530446"/>
            <a:ext cx="3104776" cy="5146126"/>
          </a:xfrm>
          <a:prstGeom prst="rect">
            <a:avLst/>
          </a:prstGeom>
          <a:solidFill>
            <a:srgbClr val="FFFFFF">
              <a:shade val="85000"/>
            </a:srgbClr>
          </a:solidFill>
          <a:ln w="63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老用户（</a:t>
            </a:r>
            <a:r>
              <a:rPr lang="en-US" altLang="zh-CN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22125" y="3151141"/>
            <a:ext cx="5364161" cy="10057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登录后会显示所导入课程的选课列表，点击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确认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即完成报到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387637" y="1233328"/>
            <a:ext cx="3380606" cy="5847201"/>
            <a:chOff x="6819900" y="1235770"/>
            <a:chExt cx="3898167" cy="7389150"/>
          </a:xfrm>
        </p:grpSpPr>
        <p:pic>
          <p:nvPicPr>
            <p:cNvPr id="6" name="图片 6" descr="QQ截图20170615181925"/>
            <p:cNvPicPr>
              <a:picLocks noChangeAspect="1" noChangeArrowheads="1"/>
            </p:cNvPicPr>
            <p:nvPr/>
          </p:nvPicPr>
          <p:blipFill>
            <a:blip r:embed="rId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7337461" y="2418096"/>
              <a:ext cx="2978762" cy="5038724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  <a:headEnd/>
              <a:tailEnd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19900" y="1235770"/>
              <a:ext cx="3898167" cy="7389150"/>
            </a:xfrm>
            <a:prstGeom prst="rect">
              <a:avLst/>
            </a:prstGeom>
          </p:spPr>
        </p:pic>
      </p:grpSp>
      <p:sp>
        <p:nvSpPr>
          <p:cNvPr id="3" name="椭圆 2"/>
          <p:cNvSpPr/>
          <p:nvPr/>
        </p:nvSpPr>
        <p:spPr>
          <a:xfrm>
            <a:off x="-182562" y="6134100"/>
            <a:ext cx="990600" cy="990600"/>
          </a:xfrm>
          <a:prstGeom prst="ellipse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281176" y="2824251"/>
            <a:ext cx="45819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>
                <a:solidFill>
                  <a:schemeClr val="bg1"/>
                </a:solidFill>
                <a:latin typeface="Agency FB" panose="020B0503020202020204" pitchFamily="34" charset="0"/>
              </a:rPr>
              <a:t>Questions</a:t>
            </a:r>
            <a:endParaRPr lang="zh-CN" altLang="en-US" sz="7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5" name="弧形 4"/>
          <p:cNvSpPr/>
          <p:nvPr/>
        </p:nvSpPr>
        <p:spPr>
          <a:xfrm>
            <a:off x="4281176" y="1614176"/>
            <a:ext cx="3629648" cy="3629648"/>
          </a:xfrm>
          <a:prstGeom prst="arc">
            <a:avLst>
              <a:gd name="adj1" fmla="val 21389458"/>
              <a:gd name="adj2" fmla="val 15482637"/>
            </a:avLst>
          </a:prstGeom>
          <a:ln w="63500" cap="rnd">
            <a:gradFill flip="none" rotWithShape="1">
              <a:gsLst>
                <a:gs pos="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27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弧形 5"/>
          <p:cNvSpPr/>
          <p:nvPr/>
        </p:nvSpPr>
        <p:spPr>
          <a:xfrm>
            <a:off x="4063396" y="1396396"/>
            <a:ext cx="4065208" cy="4065208"/>
          </a:xfrm>
          <a:prstGeom prst="arc">
            <a:avLst>
              <a:gd name="adj1" fmla="val 19910958"/>
              <a:gd name="adj2" fmla="val 14005939"/>
            </a:avLst>
          </a:prstGeom>
          <a:ln w="63500" cap="rnd">
            <a:gradFill flip="none" rotWithShape="1">
              <a:gsLst>
                <a:gs pos="2300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27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弧形 6"/>
          <p:cNvSpPr/>
          <p:nvPr/>
        </p:nvSpPr>
        <p:spPr>
          <a:xfrm>
            <a:off x="3853683" y="1186683"/>
            <a:ext cx="4484634" cy="4484634"/>
          </a:xfrm>
          <a:prstGeom prst="arc">
            <a:avLst>
              <a:gd name="adj1" fmla="val 18607034"/>
              <a:gd name="adj2" fmla="val 12791320"/>
            </a:avLst>
          </a:prstGeom>
          <a:ln w="63500" cap="rnd">
            <a:gradFill flip="none" rotWithShape="1">
              <a:gsLst>
                <a:gs pos="35000">
                  <a:schemeClr val="accent1">
                    <a:lumMod val="5000"/>
                    <a:lumOff val="95000"/>
                  </a:schemeClr>
                </a:gs>
                <a:gs pos="100000">
                  <a:schemeClr val="bg1">
                    <a:alpha val="11000"/>
                  </a:schemeClr>
                </a:gs>
              </a:gsLst>
              <a:lin ang="189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弧形 7"/>
          <p:cNvSpPr/>
          <p:nvPr/>
        </p:nvSpPr>
        <p:spPr>
          <a:xfrm>
            <a:off x="3619774" y="952774"/>
            <a:ext cx="4952452" cy="4952452"/>
          </a:xfrm>
          <a:prstGeom prst="arc">
            <a:avLst>
              <a:gd name="adj1" fmla="val 17266419"/>
              <a:gd name="adj2" fmla="val 11781397"/>
            </a:avLst>
          </a:prstGeom>
          <a:ln w="63500" cap="rnd"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bg1">
                    <a:alpha val="49000"/>
                  </a:schemeClr>
                </a:gs>
              </a:gsLst>
              <a:lin ang="189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弧形 8"/>
          <p:cNvSpPr/>
          <p:nvPr/>
        </p:nvSpPr>
        <p:spPr>
          <a:xfrm>
            <a:off x="3265714" y="551544"/>
            <a:ext cx="5892799" cy="5950856"/>
          </a:xfrm>
          <a:prstGeom prst="arc">
            <a:avLst>
              <a:gd name="adj1" fmla="val 16200000"/>
              <a:gd name="adj2" fmla="val 10075254"/>
            </a:avLst>
          </a:prstGeom>
          <a:ln w="63500" cap="rnd">
            <a:gradFill flip="none" rotWithShape="1">
              <a:gsLst>
                <a:gs pos="0">
                  <a:schemeClr val="bg1"/>
                </a:gs>
                <a:gs pos="100000">
                  <a:schemeClr val="bg1">
                    <a:alpha val="17000"/>
                  </a:schemeClr>
                </a:gs>
              </a:gsLst>
              <a:lin ang="189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椭圆 21"/>
          <p:cNvSpPr/>
          <p:nvPr/>
        </p:nvSpPr>
        <p:spPr>
          <a:xfrm>
            <a:off x="6841041" y="956128"/>
            <a:ext cx="4945744" cy="494574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11249299" y="6048830"/>
            <a:ext cx="1389742" cy="138974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椭圆 17"/>
          <p:cNvSpPr/>
          <p:nvPr/>
        </p:nvSpPr>
        <p:spPr>
          <a:xfrm>
            <a:off x="-144415" y="-47170"/>
            <a:ext cx="1389742" cy="138974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112123" y="1758268"/>
            <a:ext cx="27185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600" dirty="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</a:t>
            </a:r>
            <a:endParaRPr lang="zh-CN" altLang="en-US" sz="44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 useBgFill="1">
        <p:nvSpPr>
          <p:cNvPr id="2" name="矩形 1"/>
          <p:cNvSpPr/>
          <p:nvPr/>
        </p:nvSpPr>
        <p:spPr>
          <a:xfrm>
            <a:off x="3687127" y="3398306"/>
            <a:ext cx="7317340" cy="8484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4224613" y="3530072"/>
            <a:ext cx="7562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端与</a:t>
            </a:r>
            <a:r>
              <a:rPr lang="en-US" altLang="zh-CN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端的数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据完全同步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823901" y="837027"/>
            <a:ext cx="2709999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4400" dirty="0">
                <a:solidFill>
                  <a:schemeClr val="bg1"/>
                </a:solidFill>
                <a:latin typeface="Impact" panose="020B0806030902050204" pitchFamily="34" charset="0"/>
              </a:rPr>
              <a:t>2</a:t>
            </a:r>
            <a:endParaRPr lang="zh-CN" altLang="en-US" sz="34400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椭圆 36"/>
          <p:cNvSpPr/>
          <p:nvPr/>
        </p:nvSpPr>
        <p:spPr>
          <a:xfrm>
            <a:off x="3777534" y="1410106"/>
            <a:ext cx="4636932" cy="4636932"/>
          </a:xfrm>
          <a:prstGeom prst="ellipse">
            <a:avLst/>
          </a:prstGeom>
          <a:noFill/>
          <a:ln w="25400">
            <a:solidFill>
              <a:schemeClr val="bg1">
                <a:alpha val="68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553732" y="3362843"/>
            <a:ext cx="30816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在线视频观看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2410525" y="1109643"/>
            <a:ext cx="20345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章节测试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920055" y="3239732"/>
            <a:ext cx="349836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直播、发现、倾听（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App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端）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4736737" y="2943742"/>
            <a:ext cx="27185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600" dirty="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</a:t>
            </a:r>
            <a:endParaRPr lang="zh-CN" altLang="en-US" sz="44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4019089" y="6047038"/>
            <a:ext cx="16540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见面课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7959956" y="1109643"/>
            <a:ext cx="19201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期末考试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6" name="组合 45"/>
          <p:cNvGrpSpPr/>
          <p:nvPr/>
        </p:nvGrpSpPr>
        <p:grpSpPr>
          <a:xfrm>
            <a:off x="4522146" y="1622875"/>
            <a:ext cx="3147708" cy="425540"/>
            <a:chOff x="4269423" y="1622875"/>
            <a:chExt cx="3147708" cy="425540"/>
          </a:xfrm>
        </p:grpSpPr>
        <p:sp>
          <p:nvSpPr>
            <p:cNvPr id="38" name="椭圆 37"/>
            <p:cNvSpPr/>
            <p:nvPr/>
          </p:nvSpPr>
          <p:spPr>
            <a:xfrm>
              <a:off x="4269423" y="1622875"/>
              <a:ext cx="425540" cy="4255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6991591" y="1622875"/>
              <a:ext cx="425540" cy="4255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0" name="椭圆 39"/>
          <p:cNvSpPr/>
          <p:nvPr/>
        </p:nvSpPr>
        <p:spPr>
          <a:xfrm>
            <a:off x="5883230" y="5834268"/>
            <a:ext cx="425540" cy="4255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7" name="组合 46"/>
          <p:cNvGrpSpPr/>
          <p:nvPr/>
        </p:nvGrpSpPr>
        <p:grpSpPr>
          <a:xfrm>
            <a:off x="3593549" y="3421965"/>
            <a:ext cx="5004902" cy="425540"/>
            <a:chOff x="3322566" y="3421965"/>
            <a:chExt cx="5004902" cy="425540"/>
          </a:xfrm>
        </p:grpSpPr>
        <p:sp>
          <p:nvSpPr>
            <p:cNvPr id="42" name="椭圆 41"/>
            <p:cNvSpPr/>
            <p:nvPr/>
          </p:nvSpPr>
          <p:spPr>
            <a:xfrm>
              <a:off x="3322566" y="3421965"/>
              <a:ext cx="425540" cy="4255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7901928" y="3421965"/>
              <a:ext cx="425540" cy="4255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9" name="椭圆 48"/>
          <p:cNvSpPr/>
          <p:nvPr/>
        </p:nvSpPr>
        <p:spPr>
          <a:xfrm>
            <a:off x="2311845" y="-55583"/>
            <a:ext cx="7568310" cy="7568310"/>
          </a:xfrm>
          <a:prstGeom prst="ellipse">
            <a:avLst/>
          </a:prstGeom>
          <a:noFill/>
          <a:ln w="19050">
            <a:solidFill>
              <a:schemeClr val="bg1">
                <a:alpha val="32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椭圆 49"/>
          <p:cNvSpPr/>
          <p:nvPr/>
        </p:nvSpPr>
        <p:spPr>
          <a:xfrm>
            <a:off x="704850" y="-1662578"/>
            <a:ext cx="10782300" cy="10782300"/>
          </a:xfrm>
          <a:prstGeom prst="ellipse">
            <a:avLst/>
          </a:prstGeom>
          <a:noFill/>
          <a:ln w="19050">
            <a:solidFill>
              <a:schemeClr val="bg1">
                <a:alpha val="1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 13"/>
          <p:cNvSpPr/>
          <p:nvPr/>
        </p:nvSpPr>
        <p:spPr>
          <a:xfrm>
            <a:off x="10731215" y="2989808"/>
            <a:ext cx="1683657" cy="3868192"/>
          </a:xfrm>
          <a:prstGeom prst="rect">
            <a:avLst/>
          </a:prstGeom>
          <a:noFill/>
          <a:ln w="88900">
            <a:gradFill>
              <a:gsLst>
                <a:gs pos="0">
                  <a:srgbClr val="7633E6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37526" y="650995"/>
            <a:ext cx="43862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在线视频观看（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6062087" y="1549342"/>
            <a:ext cx="5591844" cy="21082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62179" y="4005674"/>
            <a:ext cx="5592296" cy="21812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文本框 1"/>
          <p:cNvSpPr txBox="1"/>
          <p:nvPr/>
        </p:nvSpPr>
        <p:spPr>
          <a:xfrm>
            <a:off x="537526" y="1381182"/>
            <a:ext cx="5182674" cy="2063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进入学生端后，点击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开始学习/继续学习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即可开始进阶式教程的学习，每个章节的课程视频课可重复观看，学透知识点。</a:t>
            </a:r>
            <a:endParaRPr lang="zh-CN" altLang="en-US" sz="2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37527" y="4557764"/>
            <a:ext cx="4994275" cy="2063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视频不可拖动或加速观看，否则系统将无法记录观看进度或影响成绩；某些章节会跳出弹题框，作答后才可以继续观看视频</a:t>
            </a:r>
            <a:endParaRPr lang="zh-CN" altLang="en-US" sz="2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537527" y="3460328"/>
            <a:ext cx="4994275" cy="1048172"/>
            <a:chOff x="695325" y="3460328"/>
            <a:chExt cx="4994275" cy="1048172"/>
          </a:xfrm>
        </p:grpSpPr>
        <p:sp>
          <p:nvSpPr>
            <p:cNvPr id="8" name="文本框 7"/>
            <p:cNvSpPr txBox="1"/>
            <p:nvPr/>
          </p:nvSpPr>
          <p:spPr>
            <a:xfrm>
              <a:off x="695325" y="3460328"/>
              <a:ext cx="4994275" cy="10481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2.</a:t>
              </a:r>
              <a:r>
                <a:rPr lang="zh-CN" altLang="en-US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只有图标变成       才会视为完成观看，得到分数。</a:t>
              </a:r>
              <a:endPara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57487" y="3499514"/>
              <a:ext cx="460375" cy="523875"/>
            </a:xfrm>
            <a:prstGeom prst="rect">
              <a:avLst/>
            </a:prstGeom>
          </p:spPr>
        </p:pic>
      </p:grpSp>
      <p:sp>
        <p:nvSpPr>
          <p:cNvPr id="3" name="矩形 2"/>
          <p:cNvSpPr/>
          <p:nvPr/>
        </p:nvSpPr>
        <p:spPr>
          <a:xfrm>
            <a:off x="10506392" y="5105400"/>
            <a:ext cx="304800" cy="883920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37526" y="650995"/>
            <a:ext cx="43862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章节测试（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1" cstate="print"/>
          <a:srcRect r="27641"/>
          <a:stretch>
            <a:fillRect/>
          </a:stretch>
        </p:blipFill>
        <p:spPr>
          <a:xfrm>
            <a:off x="5720200" y="2102043"/>
            <a:ext cx="5752663" cy="32092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文本框 8"/>
          <p:cNvSpPr txBox="1"/>
          <p:nvPr/>
        </p:nvSpPr>
        <p:spPr>
          <a:xfrm>
            <a:off x="537526" y="2183326"/>
            <a:ext cx="4484640" cy="1135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每个章节看完后直接点击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zh-CN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章节测试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完成测试。</a:t>
            </a:r>
            <a:endParaRPr lang="zh-CN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37526" y="3600738"/>
            <a:ext cx="4484640" cy="1135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也可以点击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作业考试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查看和完成章节测试。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432048" y="650995"/>
            <a:ext cx="3327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见面课（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620520" y="1378047"/>
            <a:ext cx="8950960" cy="3281045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1693936" y="4989966"/>
            <a:ext cx="8804129" cy="430887"/>
            <a:chOff x="1350498" y="4989966"/>
            <a:chExt cx="8804129" cy="430887"/>
          </a:xfrm>
        </p:grpSpPr>
        <p:sp>
          <p:nvSpPr>
            <p:cNvPr id="7" name="文本框 6"/>
            <p:cNvSpPr txBox="1"/>
            <p:nvPr/>
          </p:nvSpPr>
          <p:spPr>
            <a:xfrm>
              <a:off x="1767352" y="4989966"/>
              <a:ext cx="8387275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点击</a:t>
              </a:r>
              <a:r>
                <a:rPr lang="en-US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“</a:t>
              </a:r>
              <a:r>
                <a:rPr lang="zh-CN" altLang="en-US" sz="2200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见面课</a:t>
              </a:r>
              <a:r>
                <a:rPr lang="en-US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”</a:t>
              </a:r>
              <a:r>
                <a:rPr lang="zh-CN" altLang="en-US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可以查看每次见面课的直播时间，及时观看或回放</a:t>
              </a:r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。</a:t>
              </a:r>
              <a:endParaRPr lang="zh-CN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1350498" y="5070398"/>
              <a:ext cx="270022" cy="270022"/>
            </a:xfrm>
            <a:prstGeom prst="ellipse">
              <a:avLst/>
            </a:prstGeom>
            <a:gradFill>
              <a:gsLst>
                <a:gs pos="42000">
                  <a:srgbClr val="6455ED"/>
                </a:gs>
                <a:gs pos="1000">
                  <a:srgbClr val="8022E2"/>
                </a:gs>
                <a:gs pos="82000">
                  <a:srgbClr val="3C9FFD"/>
                </a:gs>
              </a:gsLst>
              <a:lin ang="189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1717334" y="5751728"/>
            <a:ext cx="8882380" cy="430887"/>
            <a:chOff x="1350498" y="5751728"/>
            <a:chExt cx="9220982" cy="430887"/>
          </a:xfrm>
        </p:grpSpPr>
        <p:sp>
          <p:nvSpPr>
            <p:cNvPr id="8" name="文本框 7"/>
            <p:cNvSpPr txBox="1"/>
            <p:nvPr/>
          </p:nvSpPr>
          <p:spPr>
            <a:xfrm>
              <a:off x="1620520" y="5751728"/>
              <a:ext cx="8950960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见面课是成绩的重要组成部分之一</a:t>
              </a:r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，需要在</a:t>
              </a:r>
              <a:r>
                <a:rPr lang="zh-CN" altLang="zh-CN" sz="2200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期末考试前</a:t>
              </a:r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完成观看学习</a:t>
              </a:r>
              <a:r>
                <a:rPr lang="zh-CN" altLang="en-US" sz="2200" dirty="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。</a:t>
              </a:r>
              <a:endParaRPr lang="zh-CN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椭圆 9"/>
            <p:cNvSpPr/>
            <p:nvPr/>
          </p:nvSpPr>
          <p:spPr>
            <a:xfrm>
              <a:off x="1350498" y="5832160"/>
              <a:ext cx="270022" cy="270022"/>
            </a:xfrm>
            <a:prstGeom prst="ellipse">
              <a:avLst/>
            </a:prstGeom>
            <a:gradFill>
              <a:gsLst>
                <a:gs pos="42000">
                  <a:srgbClr val="6455ED"/>
                </a:gs>
                <a:gs pos="1000">
                  <a:srgbClr val="8022E2"/>
                </a:gs>
                <a:gs pos="82000">
                  <a:srgbClr val="3C9FFD"/>
                </a:gs>
              </a:gsLst>
              <a:lin ang="189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197224" y="650995"/>
            <a:ext cx="3797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696720" y="1387475"/>
            <a:ext cx="8798560" cy="2588260"/>
          </a:xfrm>
          <a:prstGeom prst="rect">
            <a:avLst/>
          </a:prstGeom>
        </p:spPr>
      </p:pic>
      <p:sp>
        <p:nvSpPr>
          <p:cNvPr id="7" name="内容占位符 5"/>
          <p:cNvSpPr>
            <a:spLocks noGrp="1"/>
          </p:cNvSpPr>
          <p:nvPr>
            <p:ph sz="half" idx="1"/>
          </p:nvPr>
        </p:nvSpPr>
        <p:spPr>
          <a:xfrm>
            <a:off x="2152776" y="5060890"/>
            <a:ext cx="9549988" cy="5769610"/>
          </a:xfrm>
        </p:spPr>
        <p:txBody>
          <a:bodyPr>
            <a:norm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在规定时间内完成视频观看、章节测试和见面课部分的学习后，在考试开放时间内完成期末考试，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期末考试一旦开始，观看视频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、章节测试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将不再记录进度计入成绩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2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152776" y="4508500"/>
            <a:ext cx="6248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作业考试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拖至最后可查看期末考试。</a:t>
            </a:r>
            <a:endParaRPr lang="zh-CN" altLang="en-US" sz="2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200" dirty="0"/>
          </a:p>
        </p:txBody>
      </p:sp>
      <p:sp>
        <p:nvSpPr>
          <p:cNvPr id="9" name="椭圆 8"/>
          <p:cNvSpPr/>
          <p:nvPr/>
        </p:nvSpPr>
        <p:spPr>
          <a:xfrm>
            <a:off x="1791016" y="4613761"/>
            <a:ext cx="251144" cy="251142"/>
          </a:xfrm>
          <a:prstGeom prst="ellipse">
            <a:avLst/>
          </a:prstGeom>
          <a:gradFill>
            <a:gsLst>
              <a:gs pos="0">
                <a:srgbClr val="7633E6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1791016" y="5251787"/>
            <a:ext cx="251144" cy="251142"/>
          </a:xfrm>
          <a:prstGeom prst="ellipse">
            <a:avLst/>
          </a:prstGeom>
          <a:gradFill>
            <a:gsLst>
              <a:gs pos="0">
                <a:srgbClr val="7633E6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-225083" y="1989138"/>
            <a:ext cx="12755221" cy="20701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4197224" y="650995"/>
            <a:ext cx="3797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042160" y="4508500"/>
            <a:ext cx="81076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考试开放时间内，点开试卷必须在规定时间之内完成作答。</a:t>
            </a:r>
            <a:endParaRPr lang="zh-CN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673543" y="2239841"/>
            <a:ext cx="8844915" cy="1583055"/>
          </a:xfrm>
          <a:prstGeom prst="rect">
            <a:avLst/>
          </a:prstGeom>
        </p:spPr>
      </p:pic>
      <p:sp>
        <p:nvSpPr>
          <p:cNvPr id="8" name="椭圆 7"/>
          <p:cNvSpPr/>
          <p:nvPr/>
        </p:nvSpPr>
        <p:spPr>
          <a:xfrm>
            <a:off x="1791016" y="4613761"/>
            <a:ext cx="251144" cy="251142"/>
          </a:xfrm>
          <a:prstGeom prst="ellipse">
            <a:avLst/>
          </a:prstGeom>
          <a:gradFill>
            <a:gsLst>
              <a:gs pos="0">
                <a:srgbClr val="7633E6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椭圆 1"/>
          <p:cNvSpPr/>
          <p:nvPr/>
        </p:nvSpPr>
        <p:spPr>
          <a:xfrm>
            <a:off x="7931346" y="2940135"/>
            <a:ext cx="5117904" cy="511790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87259" y="650995"/>
            <a:ext cx="4412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在线视频观看（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/>
          <a:srcRect t="16047"/>
          <a:stretch>
            <a:fillRect/>
          </a:stretch>
        </p:blipFill>
        <p:spPr>
          <a:xfrm>
            <a:off x="5094312" y="1589649"/>
            <a:ext cx="3228340" cy="4853354"/>
          </a:xfrm>
          <a:prstGeom prst="rect">
            <a:avLst/>
          </a:prstGeom>
          <a:solidFill>
            <a:srgbClr val="FFFFFF">
              <a:shade val="85000"/>
            </a:srgbClr>
          </a:solidFill>
          <a:ln w="508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/>
          <a:srcRect l="4" r="4" b="16203"/>
          <a:stretch>
            <a:fillRect/>
          </a:stretch>
        </p:blipFill>
        <p:spPr>
          <a:xfrm>
            <a:off x="8609428" y="1646555"/>
            <a:ext cx="3190240" cy="4796448"/>
          </a:xfrm>
          <a:prstGeom prst="rect">
            <a:avLst/>
          </a:prstGeom>
          <a:solidFill>
            <a:srgbClr val="FFFFFF">
              <a:shade val="85000"/>
            </a:srgbClr>
          </a:solidFill>
          <a:ln w="508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文本占位符 2"/>
          <p:cNvSpPr txBox="1"/>
          <p:nvPr/>
        </p:nvSpPr>
        <p:spPr>
          <a:xfrm>
            <a:off x="731839" y="1646555"/>
            <a:ext cx="3846820" cy="444944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None/>
            </a:pP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登录后，点击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界面的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去学习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即可开始进阶式教程的学习，每个章节的课程视频课可重复观看，学透知识点。</a:t>
            </a:r>
            <a:endParaRPr lang="zh-CN" altLang="en-US" sz="1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只有图标变成       才会视为完成观看，得到分数。</a:t>
            </a:r>
            <a:endParaRPr lang="zh-CN" altLang="en-US" sz="1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可以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离线下载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视频观看，下次登录时会更新进度。</a:t>
            </a:r>
            <a:endParaRPr lang="zh-CN" altLang="en-US" sz="1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altLang="zh-CN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4.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视频不可拖动或加速观看，否则系统将无法记录观看进度或影响成绩；某些章节会跳出弹题框，作答后才可以继续观看视频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18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02836" y="3272985"/>
            <a:ext cx="390525" cy="32385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/>
          <a:srcRect b="17023"/>
          <a:stretch>
            <a:fillRect/>
          </a:stretch>
        </p:blipFill>
        <p:spPr>
          <a:xfrm>
            <a:off x="8154670" y="1617980"/>
            <a:ext cx="3228340" cy="47968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文本框 5"/>
          <p:cNvSpPr txBox="1"/>
          <p:nvPr/>
        </p:nvSpPr>
        <p:spPr>
          <a:xfrm>
            <a:off x="633448" y="650995"/>
            <a:ext cx="4412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在线视频观看（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占位符 2"/>
          <p:cNvSpPr txBox="1"/>
          <p:nvPr/>
        </p:nvSpPr>
        <p:spPr>
          <a:xfrm>
            <a:off x="731838" y="1989138"/>
            <a:ext cx="3931920" cy="32854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zh-CN" altLang="en-US" sz="3600" b="1" dirty="0"/>
          </a:p>
          <a:p>
            <a:pPr marL="0" indent="0">
              <a:lnSpc>
                <a:spcPct val="130000"/>
              </a:lnSpc>
              <a:buNone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作业考试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查看和完成章节测试。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buFont typeface="Wingdings" panose="05000000000000000000" charset="0"/>
              <a:buChar char=""/>
            </a:pPr>
            <a:endParaRPr lang="zh-CN" altLang="en-US" sz="3600" b="1"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67"/>
          <a:stretch>
            <a:fillRect/>
          </a:stretch>
        </p:blipFill>
        <p:spPr>
          <a:xfrm>
            <a:off x="4522788" y="1562100"/>
            <a:ext cx="3219450" cy="48829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33448" y="650995"/>
            <a:ext cx="4412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见面课（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875" y="810895"/>
            <a:ext cx="3228340" cy="57810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1345" y="787400"/>
            <a:ext cx="3199765" cy="57715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文本占位符 2"/>
          <p:cNvSpPr txBox="1"/>
          <p:nvPr/>
        </p:nvSpPr>
        <p:spPr>
          <a:xfrm>
            <a:off x="628650" y="1852930"/>
            <a:ext cx="3554095" cy="470598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None/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1.</a:t>
            </a:r>
            <a:r>
              <a:rPr 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点击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见面课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”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可以查看每次见面课的直播时间，及时观看或回放</a:t>
            </a:r>
            <a:r>
              <a:rPr 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endParaRPr 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lnSpc>
                <a:spcPct val="130000"/>
              </a:lnSpc>
              <a:buFont typeface="Wingdings" panose="05000000000000000000" charset="0"/>
              <a:buChar char=""/>
            </a:pP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</a:t>
            </a:r>
            <a:r>
              <a:rPr 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见面课是成绩的重要组成部分之一，需要在期末考试前完成观看学习。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 rot="18614494">
            <a:off x="8314934" y="3963661"/>
            <a:ext cx="4714173" cy="4022986"/>
          </a:xfrm>
          <a:prstGeom prst="rect">
            <a:avLst/>
          </a:prstGeom>
          <a:gradFill>
            <a:gsLst>
              <a:gs pos="2000">
                <a:srgbClr val="7C29E3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33448" y="650995"/>
            <a:ext cx="4412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5652" y="943382"/>
            <a:ext cx="3218815" cy="58381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4527" y="1000532"/>
            <a:ext cx="3228340" cy="57810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内容占位符 5"/>
          <p:cNvSpPr>
            <a:spLocks noGrp="1"/>
          </p:cNvSpPr>
          <p:nvPr>
            <p:ph sz="half" idx="1"/>
          </p:nvPr>
        </p:nvSpPr>
        <p:spPr>
          <a:xfrm>
            <a:off x="633448" y="1352432"/>
            <a:ext cx="4079313" cy="594042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作业考试</a:t>
            </a: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拖至最后可查看期末考试。</a:t>
            </a:r>
            <a:endParaRPr lang="zh-CN" altLang="en-US" sz="22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在规定时间内完成视频观看、章节测试和见面课部分的学习后，在考试开放时间内完成期末考试，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期末考试一旦开始，观看视频、章节测试将不再记录进度计入成绩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2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3.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考试开放时间内，点开试卷必须在规定时间之内完成作答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22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33447" y="650995"/>
            <a:ext cx="5230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直播、发现、倾听（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内容占位符 5"/>
          <p:cNvSpPr>
            <a:spLocks noGrp="1"/>
          </p:cNvSpPr>
          <p:nvPr>
            <p:ph sz="half" idx="1"/>
          </p:nvPr>
        </p:nvSpPr>
        <p:spPr>
          <a:xfrm>
            <a:off x="633447" y="1368353"/>
            <a:ext cx="10295810" cy="3321685"/>
          </a:xfrm>
        </p:spPr>
        <p:txBody>
          <a:bodyPr>
            <a:norm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zh-CN" altLang="en-US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直播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发现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”</a:t>
            </a:r>
            <a:r>
              <a:rPr lang="zh-CN" altLang="en-US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倾听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”</a:t>
            </a:r>
            <a:r>
              <a:rPr lang="zh-CN" altLang="en-US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可近距离聆听名师名家的声音，获得更多的学习内容，拓展自己的视野。</a:t>
            </a:r>
            <a:endParaRPr lang="zh-CN" altLang="en-US" sz="24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279886" y="2651157"/>
            <a:ext cx="2219146" cy="40497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16036" y="2662309"/>
            <a:ext cx="2270838" cy="40385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9646" y="2679188"/>
            <a:ext cx="2350166" cy="40217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/>
        </p:nvGrpSpPr>
        <p:grpSpPr>
          <a:xfrm>
            <a:off x="4037013" y="514350"/>
            <a:ext cx="4117975" cy="4724400"/>
            <a:chOff x="4118276" y="634786"/>
            <a:chExt cx="4117975" cy="4724400"/>
          </a:xfrm>
        </p:grpSpPr>
        <p:sp>
          <p:nvSpPr>
            <p:cNvPr id="2" name="文本框 6"/>
            <p:cNvSpPr txBox="1">
              <a:spLocks noChangeArrowheads="1"/>
            </p:cNvSpPr>
            <p:nvPr/>
          </p:nvSpPr>
          <p:spPr bwMode="auto">
            <a:xfrm>
              <a:off x="4122053" y="634786"/>
              <a:ext cx="4110421" cy="45089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8700" dirty="0">
                  <a:solidFill>
                    <a:schemeClr val="bg1"/>
                  </a:solidFill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  <a:latin typeface="Impact" panose="020B0806030902050204" pitchFamily="34" charset="0"/>
                  <a:ea typeface="宋体" panose="02010600030101010101" pitchFamily="2" charset="-122"/>
                  <a:sym typeface="+mn-ea"/>
                </a:rPr>
                <a:t>03</a:t>
              </a:r>
              <a:endParaRPr lang="zh-CN" altLang="en-US" sz="28700" dirty="0">
                <a:solidFill>
                  <a:schemeClr val="bg1"/>
                </a:soli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Impact" panose="020B080603090205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" name="标题 2"/>
            <p:cNvSpPr txBox="1"/>
            <p:nvPr/>
          </p:nvSpPr>
          <p:spPr>
            <a:xfrm>
              <a:off x="4118276" y="4644811"/>
              <a:ext cx="4117975" cy="714375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lnSpc>
                  <a:spcPct val="100000"/>
                </a:lnSpc>
                <a:defRPr/>
              </a:pPr>
              <a:r>
                <a:rPr lang="zh-CN" altLang="en-US" sz="72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成绩构成</a:t>
              </a:r>
              <a:endParaRPr lang="zh-CN" altLang="en-US" sz="7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5" name="矩形 4"/>
          <p:cNvSpPr/>
          <p:nvPr/>
        </p:nvSpPr>
        <p:spPr>
          <a:xfrm rot="1696709">
            <a:off x="-3200399" y="2705100"/>
            <a:ext cx="5067300" cy="5067300"/>
          </a:xfrm>
          <a:prstGeom prst="rect">
            <a:avLst/>
          </a:prstGeom>
          <a:noFill/>
          <a:ln w="412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 rot="1696709">
            <a:off x="10629899" y="-732431"/>
            <a:ext cx="5067300" cy="5067300"/>
          </a:xfrm>
          <a:prstGeom prst="rect">
            <a:avLst/>
          </a:prstGeom>
          <a:noFill/>
          <a:ln w="412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2079733" y="1068070"/>
            <a:ext cx="8032535" cy="5148580"/>
            <a:chOff x="1103313" y="1068070"/>
            <a:chExt cx="8032535" cy="5148580"/>
          </a:xfrm>
        </p:grpSpPr>
        <p:sp>
          <p:nvSpPr>
            <p:cNvPr id="2" name="Freeform 5"/>
            <p:cNvSpPr/>
            <p:nvPr/>
          </p:nvSpPr>
          <p:spPr bwMode="auto">
            <a:xfrm>
              <a:off x="6821488" y="2328863"/>
              <a:ext cx="1836737" cy="868362"/>
            </a:xfrm>
            <a:custGeom>
              <a:avLst/>
              <a:gdLst>
                <a:gd name="T0" fmla="*/ 2147483646 w 662"/>
                <a:gd name="T1" fmla="*/ 2147483646 h 312"/>
                <a:gd name="T2" fmla="*/ 2147483646 w 662"/>
                <a:gd name="T3" fmla="*/ 2147483646 h 312"/>
                <a:gd name="T4" fmla="*/ 2147483646 w 662"/>
                <a:gd name="T5" fmla="*/ 2147483646 h 312"/>
                <a:gd name="T6" fmla="*/ 2147483646 w 662"/>
                <a:gd name="T7" fmla="*/ 2147483646 h 312"/>
                <a:gd name="T8" fmla="*/ 2147483646 w 662"/>
                <a:gd name="T9" fmla="*/ 2147483646 h 312"/>
                <a:gd name="T10" fmla="*/ 2147483646 w 662"/>
                <a:gd name="T11" fmla="*/ 2147483646 h 312"/>
                <a:gd name="T12" fmla="*/ 2147483646 w 662"/>
                <a:gd name="T13" fmla="*/ 2147483646 h 312"/>
                <a:gd name="T14" fmla="*/ 2147483646 w 662"/>
                <a:gd name="T15" fmla="*/ 2147483646 h 312"/>
                <a:gd name="T16" fmla="*/ 2147483646 w 662"/>
                <a:gd name="T17" fmla="*/ 0 h 312"/>
                <a:gd name="T18" fmla="*/ 2147483646 w 662"/>
                <a:gd name="T19" fmla="*/ 2147483646 h 312"/>
                <a:gd name="T20" fmla="*/ 2147483646 w 662"/>
                <a:gd name="T21" fmla="*/ 2147483646 h 312"/>
                <a:gd name="T22" fmla="*/ 2147483646 w 662"/>
                <a:gd name="T23" fmla="*/ 2147483646 h 312"/>
                <a:gd name="T24" fmla="*/ 0 w 662"/>
                <a:gd name="T25" fmla="*/ 2147483646 h 312"/>
                <a:gd name="T26" fmla="*/ 2147483646 w 662"/>
                <a:gd name="T27" fmla="*/ 2147483646 h 312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662" h="312">
                  <a:moveTo>
                    <a:pt x="180" y="303"/>
                  </a:moveTo>
                  <a:cubicBezTo>
                    <a:pt x="194" y="292"/>
                    <a:pt x="211" y="281"/>
                    <a:pt x="229" y="273"/>
                  </a:cubicBezTo>
                  <a:cubicBezTo>
                    <a:pt x="302" y="238"/>
                    <a:pt x="375" y="244"/>
                    <a:pt x="444" y="286"/>
                  </a:cubicBezTo>
                  <a:cubicBezTo>
                    <a:pt x="456" y="294"/>
                    <a:pt x="467" y="303"/>
                    <a:pt x="478" y="312"/>
                  </a:cubicBezTo>
                  <a:cubicBezTo>
                    <a:pt x="662" y="128"/>
                    <a:pt x="662" y="128"/>
                    <a:pt x="662" y="128"/>
                  </a:cubicBezTo>
                  <a:cubicBezTo>
                    <a:pt x="595" y="67"/>
                    <a:pt x="515" y="28"/>
                    <a:pt x="423" y="9"/>
                  </a:cubicBezTo>
                  <a:cubicBezTo>
                    <a:pt x="404" y="6"/>
                    <a:pt x="384" y="4"/>
                    <a:pt x="364" y="2"/>
                  </a:cubicBezTo>
                  <a:cubicBezTo>
                    <a:pt x="363" y="2"/>
                    <a:pt x="361" y="1"/>
                    <a:pt x="360" y="1"/>
                  </a:cubicBezTo>
                  <a:cubicBezTo>
                    <a:pt x="358" y="1"/>
                    <a:pt x="343" y="0"/>
                    <a:pt x="329" y="0"/>
                  </a:cubicBezTo>
                  <a:cubicBezTo>
                    <a:pt x="313" y="1"/>
                    <a:pt x="292" y="1"/>
                    <a:pt x="281" y="3"/>
                  </a:cubicBezTo>
                  <a:cubicBezTo>
                    <a:pt x="274" y="3"/>
                    <a:pt x="267" y="4"/>
                    <a:pt x="261" y="5"/>
                  </a:cubicBezTo>
                  <a:cubicBezTo>
                    <a:pt x="169" y="17"/>
                    <a:pt x="88" y="52"/>
                    <a:pt x="16" y="110"/>
                  </a:cubicBezTo>
                  <a:cubicBezTo>
                    <a:pt x="11" y="114"/>
                    <a:pt x="5" y="119"/>
                    <a:pt x="0" y="124"/>
                  </a:cubicBezTo>
                  <a:lnTo>
                    <a:pt x="180" y="303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3" name="Freeform 6"/>
            <p:cNvSpPr/>
            <p:nvPr/>
          </p:nvSpPr>
          <p:spPr bwMode="auto">
            <a:xfrm>
              <a:off x="1103313" y="2687638"/>
              <a:ext cx="6215062" cy="2019300"/>
            </a:xfrm>
            <a:custGeom>
              <a:avLst/>
              <a:gdLst>
                <a:gd name="T0" fmla="*/ 2147483646 w 2239"/>
                <a:gd name="T1" fmla="*/ 2147483646 h 726"/>
                <a:gd name="T2" fmla="*/ 2147483646 w 2239"/>
                <a:gd name="T3" fmla="*/ 2147483646 h 726"/>
                <a:gd name="T4" fmla="*/ 2147483646 w 2239"/>
                <a:gd name="T5" fmla="*/ 2147483646 h 726"/>
                <a:gd name="T6" fmla="*/ 2147483646 w 2239"/>
                <a:gd name="T7" fmla="*/ 2147483646 h 726"/>
                <a:gd name="T8" fmla="*/ 2147483646 w 2239"/>
                <a:gd name="T9" fmla="*/ 2147483646 h 726"/>
                <a:gd name="T10" fmla="*/ 2147483646 w 2239"/>
                <a:gd name="T11" fmla="*/ 2147483646 h 726"/>
                <a:gd name="T12" fmla="*/ 2147483646 w 2239"/>
                <a:gd name="T13" fmla="*/ 2147483646 h 726"/>
                <a:gd name="T14" fmla="*/ 2147483646 w 2239"/>
                <a:gd name="T15" fmla="*/ 0 h 726"/>
                <a:gd name="T16" fmla="*/ 2147483646 w 2239"/>
                <a:gd name="T17" fmla="*/ 2147483646 h 726"/>
                <a:gd name="T18" fmla="*/ 2147483646 w 2239"/>
                <a:gd name="T19" fmla="*/ 2147483646 h 726"/>
                <a:gd name="T20" fmla="*/ 2147483646 w 2239"/>
                <a:gd name="T21" fmla="*/ 2147483646 h 726"/>
                <a:gd name="T22" fmla="*/ 2147483646 w 2239"/>
                <a:gd name="T23" fmla="*/ 2147483646 h 726"/>
                <a:gd name="T24" fmla="*/ 0 w 2239"/>
                <a:gd name="T25" fmla="*/ 2147483646 h 726"/>
                <a:gd name="T26" fmla="*/ 0 w 2239"/>
                <a:gd name="T27" fmla="*/ 2147483646 h 726"/>
                <a:gd name="T28" fmla="*/ 2147483646 w 2239"/>
                <a:gd name="T29" fmla="*/ 2147483646 h 726"/>
                <a:gd name="T30" fmla="*/ 2147483646 w 2239"/>
                <a:gd name="T31" fmla="*/ 2147483646 h 726"/>
                <a:gd name="T32" fmla="*/ 2147483646 w 2239"/>
                <a:gd name="T33" fmla="*/ 2147483646 h 726"/>
                <a:gd name="T34" fmla="*/ 2147483646 w 2239"/>
                <a:gd name="T35" fmla="*/ 2147483646 h 726"/>
                <a:gd name="T36" fmla="*/ 2147483646 w 2239"/>
                <a:gd name="T37" fmla="*/ 2147483646 h 726"/>
                <a:gd name="T38" fmla="*/ 2147483646 w 2239"/>
                <a:gd name="T39" fmla="*/ 2147483646 h 726"/>
                <a:gd name="T40" fmla="*/ 2147483646 w 2239"/>
                <a:gd name="T41" fmla="*/ 2147483646 h 726"/>
                <a:gd name="T42" fmla="*/ 2147483646 w 2239"/>
                <a:gd name="T43" fmla="*/ 2147483646 h 726"/>
                <a:gd name="T44" fmla="*/ 2147483646 w 2239"/>
                <a:gd name="T45" fmla="*/ 2147483646 h 726"/>
                <a:gd name="T46" fmla="*/ 2147483646 w 2239"/>
                <a:gd name="T47" fmla="*/ 2147483646 h 726"/>
                <a:gd name="T48" fmla="*/ 2147483646 w 2239"/>
                <a:gd name="T49" fmla="*/ 2147483646 h 726"/>
                <a:gd name="T50" fmla="*/ 2147483646 w 2239"/>
                <a:gd name="T51" fmla="*/ 2147483646 h 726"/>
                <a:gd name="T52" fmla="*/ 2147483646 w 2239"/>
                <a:gd name="T53" fmla="*/ 2147483646 h 726"/>
                <a:gd name="T54" fmla="*/ 2147483646 w 2239"/>
                <a:gd name="T55" fmla="*/ 2147483646 h 726"/>
                <a:gd name="T56" fmla="*/ 2147483646 w 2239"/>
                <a:gd name="T57" fmla="*/ 2147483646 h 726"/>
                <a:gd name="T58" fmla="*/ 2147483646 w 2239"/>
                <a:gd name="T59" fmla="*/ 2147483646 h 726"/>
                <a:gd name="T60" fmla="*/ 2147483646 w 2239"/>
                <a:gd name="T61" fmla="*/ 2147483646 h 726"/>
                <a:gd name="T62" fmla="*/ 2147483646 w 2239"/>
                <a:gd name="T63" fmla="*/ 2147483646 h 726"/>
                <a:gd name="T64" fmla="*/ 2147483646 w 2239"/>
                <a:gd name="T65" fmla="*/ 2147483646 h 726"/>
                <a:gd name="T66" fmla="*/ 2147483646 w 2239"/>
                <a:gd name="T67" fmla="*/ 2147483646 h 726"/>
                <a:gd name="T68" fmla="*/ 2147483646 w 2239"/>
                <a:gd name="T69" fmla="*/ 2147483646 h 726"/>
                <a:gd name="T70" fmla="*/ 2147483646 w 2239"/>
                <a:gd name="T71" fmla="*/ 2147483646 h 726"/>
                <a:gd name="T72" fmla="*/ 2147483646 w 2239"/>
                <a:gd name="T73" fmla="*/ 2147483646 h 72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2239" h="726">
                  <a:moveTo>
                    <a:pt x="1927" y="472"/>
                  </a:moveTo>
                  <a:cubicBezTo>
                    <a:pt x="1931" y="483"/>
                    <a:pt x="1935" y="493"/>
                    <a:pt x="1939" y="503"/>
                  </a:cubicBezTo>
                  <a:cubicBezTo>
                    <a:pt x="1966" y="568"/>
                    <a:pt x="2005" y="622"/>
                    <a:pt x="2054" y="667"/>
                  </a:cubicBezTo>
                  <a:cubicBezTo>
                    <a:pt x="2239" y="482"/>
                    <a:pt x="2239" y="482"/>
                    <a:pt x="2239" y="482"/>
                  </a:cubicBezTo>
                  <a:cubicBezTo>
                    <a:pt x="2227" y="471"/>
                    <a:pt x="2216" y="459"/>
                    <a:pt x="2206" y="445"/>
                  </a:cubicBezTo>
                  <a:cubicBezTo>
                    <a:pt x="2177" y="407"/>
                    <a:pt x="2165" y="363"/>
                    <a:pt x="2169" y="316"/>
                  </a:cubicBezTo>
                  <a:cubicBezTo>
                    <a:pt x="2173" y="259"/>
                    <a:pt x="2196" y="213"/>
                    <a:pt x="2234" y="180"/>
                  </a:cubicBezTo>
                  <a:cubicBezTo>
                    <a:pt x="2054" y="0"/>
                    <a:pt x="2054" y="0"/>
                    <a:pt x="2054" y="0"/>
                  </a:cubicBezTo>
                  <a:cubicBezTo>
                    <a:pt x="1991" y="59"/>
                    <a:pt x="1941" y="140"/>
                    <a:pt x="1933" y="177"/>
                  </a:cubicBezTo>
                  <a:cubicBezTo>
                    <a:pt x="1933" y="178"/>
                    <a:pt x="1932" y="207"/>
                    <a:pt x="1874" y="208"/>
                  </a:cubicBezTo>
                  <a:cubicBezTo>
                    <a:pt x="1491" y="211"/>
                    <a:pt x="544" y="208"/>
                    <a:pt x="87" y="208"/>
                  </a:cubicBezTo>
                  <a:cubicBezTo>
                    <a:pt x="64" y="208"/>
                    <a:pt x="42" y="217"/>
                    <a:pt x="26" y="234"/>
                  </a:cubicBezTo>
                  <a:cubicBezTo>
                    <a:pt x="9" y="250"/>
                    <a:pt x="0" y="272"/>
                    <a:pt x="0" y="295"/>
                  </a:cubicBezTo>
                  <a:cubicBezTo>
                    <a:pt x="0" y="355"/>
                    <a:pt x="0" y="355"/>
                    <a:pt x="0" y="355"/>
                  </a:cubicBezTo>
                  <a:cubicBezTo>
                    <a:pt x="0" y="378"/>
                    <a:pt x="9" y="400"/>
                    <a:pt x="26" y="417"/>
                  </a:cubicBezTo>
                  <a:cubicBezTo>
                    <a:pt x="42" y="433"/>
                    <a:pt x="64" y="442"/>
                    <a:pt x="87" y="442"/>
                  </a:cubicBezTo>
                  <a:cubicBezTo>
                    <a:pt x="100" y="442"/>
                    <a:pt x="113" y="442"/>
                    <a:pt x="127" y="442"/>
                  </a:cubicBezTo>
                  <a:cubicBezTo>
                    <a:pt x="140" y="442"/>
                    <a:pt x="152" y="447"/>
                    <a:pt x="161" y="456"/>
                  </a:cubicBezTo>
                  <a:cubicBezTo>
                    <a:pt x="171" y="465"/>
                    <a:pt x="176" y="478"/>
                    <a:pt x="176" y="491"/>
                  </a:cubicBezTo>
                  <a:cubicBezTo>
                    <a:pt x="176" y="569"/>
                    <a:pt x="176" y="569"/>
                    <a:pt x="176" y="569"/>
                  </a:cubicBezTo>
                  <a:cubicBezTo>
                    <a:pt x="176" y="596"/>
                    <a:pt x="198" y="618"/>
                    <a:pt x="224" y="618"/>
                  </a:cubicBezTo>
                  <a:cubicBezTo>
                    <a:pt x="242" y="618"/>
                    <a:pt x="242" y="618"/>
                    <a:pt x="242" y="618"/>
                  </a:cubicBezTo>
                  <a:cubicBezTo>
                    <a:pt x="269" y="618"/>
                    <a:pt x="291" y="640"/>
                    <a:pt x="291" y="667"/>
                  </a:cubicBezTo>
                  <a:cubicBezTo>
                    <a:pt x="291" y="678"/>
                    <a:pt x="291" y="678"/>
                    <a:pt x="291" y="678"/>
                  </a:cubicBezTo>
                  <a:cubicBezTo>
                    <a:pt x="291" y="691"/>
                    <a:pt x="296" y="703"/>
                    <a:pt x="305" y="712"/>
                  </a:cubicBezTo>
                  <a:cubicBezTo>
                    <a:pt x="314" y="721"/>
                    <a:pt x="327" y="726"/>
                    <a:pt x="340" y="726"/>
                  </a:cubicBezTo>
                  <a:cubicBezTo>
                    <a:pt x="455" y="726"/>
                    <a:pt x="455" y="726"/>
                    <a:pt x="455" y="726"/>
                  </a:cubicBezTo>
                  <a:cubicBezTo>
                    <a:pt x="482" y="726"/>
                    <a:pt x="504" y="704"/>
                    <a:pt x="504" y="677"/>
                  </a:cubicBezTo>
                  <a:cubicBezTo>
                    <a:pt x="504" y="667"/>
                    <a:pt x="504" y="667"/>
                    <a:pt x="504" y="667"/>
                  </a:cubicBezTo>
                  <a:cubicBezTo>
                    <a:pt x="504" y="640"/>
                    <a:pt x="526" y="618"/>
                    <a:pt x="553" y="618"/>
                  </a:cubicBezTo>
                  <a:cubicBezTo>
                    <a:pt x="570" y="618"/>
                    <a:pt x="570" y="618"/>
                    <a:pt x="570" y="618"/>
                  </a:cubicBezTo>
                  <a:cubicBezTo>
                    <a:pt x="583" y="618"/>
                    <a:pt x="596" y="613"/>
                    <a:pt x="605" y="603"/>
                  </a:cubicBezTo>
                  <a:cubicBezTo>
                    <a:pt x="614" y="594"/>
                    <a:pt x="619" y="582"/>
                    <a:pt x="619" y="569"/>
                  </a:cubicBezTo>
                  <a:cubicBezTo>
                    <a:pt x="619" y="491"/>
                    <a:pt x="619" y="491"/>
                    <a:pt x="619" y="491"/>
                  </a:cubicBezTo>
                  <a:cubicBezTo>
                    <a:pt x="619" y="464"/>
                    <a:pt x="641" y="442"/>
                    <a:pt x="668" y="442"/>
                  </a:cubicBezTo>
                  <a:cubicBezTo>
                    <a:pt x="1092" y="442"/>
                    <a:pt x="1570" y="441"/>
                    <a:pt x="1797" y="441"/>
                  </a:cubicBezTo>
                  <a:cubicBezTo>
                    <a:pt x="1863" y="441"/>
                    <a:pt x="1922" y="455"/>
                    <a:pt x="1927" y="47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Freeform 7"/>
            <p:cNvSpPr/>
            <p:nvPr/>
          </p:nvSpPr>
          <p:spPr bwMode="auto">
            <a:xfrm>
              <a:off x="6821488" y="4017963"/>
              <a:ext cx="1836737" cy="884237"/>
            </a:xfrm>
            <a:custGeom>
              <a:avLst/>
              <a:gdLst>
                <a:gd name="T0" fmla="*/ 2147483646 w 662"/>
                <a:gd name="T1" fmla="*/ 0 h 318"/>
                <a:gd name="T2" fmla="*/ 2147483646 w 662"/>
                <a:gd name="T3" fmla="*/ 2147483646 h 318"/>
                <a:gd name="T4" fmla="*/ 2147483646 w 662"/>
                <a:gd name="T5" fmla="*/ 2147483646 h 318"/>
                <a:gd name="T6" fmla="*/ 2147483646 w 662"/>
                <a:gd name="T7" fmla="*/ 2147483646 h 318"/>
                <a:gd name="T8" fmla="*/ 0 w 662"/>
                <a:gd name="T9" fmla="*/ 2147483646 h 318"/>
                <a:gd name="T10" fmla="*/ 2147483646 w 662"/>
                <a:gd name="T11" fmla="*/ 2147483646 h 318"/>
                <a:gd name="T12" fmla="*/ 2147483646 w 662"/>
                <a:gd name="T13" fmla="*/ 2147483646 h 318"/>
                <a:gd name="T14" fmla="*/ 2147483646 w 662"/>
                <a:gd name="T15" fmla="*/ 2147483646 h 318"/>
                <a:gd name="T16" fmla="*/ 2147483646 w 662"/>
                <a:gd name="T17" fmla="*/ 2147483646 h 318"/>
                <a:gd name="T18" fmla="*/ 2147483646 w 662"/>
                <a:gd name="T19" fmla="*/ 2147483646 h 318"/>
                <a:gd name="T20" fmla="*/ 2147483646 w 662"/>
                <a:gd name="T21" fmla="*/ 2147483646 h 318"/>
                <a:gd name="T22" fmla="*/ 2147483646 w 662"/>
                <a:gd name="T23" fmla="*/ 2147483646 h 318"/>
                <a:gd name="T24" fmla="*/ 2147483646 w 662"/>
                <a:gd name="T25" fmla="*/ 0 h 318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662" h="318">
                  <a:moveTo>
                    <a:pt x="472" y="0"/>
                  </a:moveTo>
                  <a:cubicBezTo>
                    <a:pt x="467" y="6"/>
                    <a:pt x="461" y="11"/>
                    <a:pt x="454" y="15"/>
                  </a:cubicBezTo>
                  <a:cubicBezTo>
                    <a:pt x="416" y="44"/>
                    <a:pt x="372" y="57"/>
                    <a:pt x="318" y="58"/>
                  </a:cubicBezTo>
                  <a:cubicBezTo>
                    <a:pt x="269" y="56"/>
                    <a:pt x="223" y="41"/>
                    <a:pt x="185" y="9"/>
                  </a:cubicBezTo>
                  <a:cubicBezTo>
                    <a:pt x="0" y="194"/>
                    <a:pt x="0" y="194"/>
                    <a:pt x="0" y="194"/>
                  </a:cubicBezTo>
                  <a:cubicBezTo>
                    <a:pt x="30" y="221"/>
                    <a:pt x="65" y="244"/>
                    <a:pt x="103" y="264"/>
                  </a:cubicBezTo>
                  <a:cubicBezTo>
                    <a:pt x="163" y="295"/>
                    <a:pt x="226" y="312"/>
                    <a:pt x="294" y="316"/>
                  </a:cubicBezTo>
                  <a:cubicBezTo>
                    <a:pt x="295" y="316"/>
                    <a:pt x="296" y="316"/>
                    <a:pt x="297" y="317"/>
                  </a:cubicBezTo>
                  <a:cubicBezTo>
                    <a:pt x="299" y="317"/>
                    <a:pt x="313" y="317"/>
                    <a:pt x="329" y="317"/>
                  </a:cubicBezTo>
                  <a:cubicBezTo>
                    <a:pt x="344" y="318"/>
                    <a:pt x="365" y="316"/>
                    <a:pt x="376" y="315"/>
                  </a:cubicBezTo>
                  <a:cubicBezTo>
                    <a:pt x="383" y="314"/>
                    <a:pt x="390" y="314"/>
                    <a:pt x="396" y="313"/>
                  </a:cubicBezTo>
                  <a:cubicBezTo>
                    <a:pt x="498" y="299"/>
                    <a:pt x="587" y="258"/>
                    <a:pt x="662" y="190"/>
                  </a:cubicBezTo>
                  <a:lnTo>
                    <a:pt x="472" y="0"/>
                  </a:lnTo>
                  <a:close/>
                </a:path>
              </a:pathLst>
            </a:custGeom>
            <a:solidFill>
              <a:srgbClr val="FFBC01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5" name="Freeform 8"/>
            <p:cNvSpPr/>
            <p:nvPr/>
          </p:nvSpPr>
          <p:spPr bwMode="auto">
            <a:xfrm>
              <a:off x="8148638" y="2698750"/>
              <a:ext cx="927100" cy="1830388"/>
            </a:xfrm>
            <a:custGeom>
              <a:avLst/>
              <a:gdLst>
                <a:gd name="T0" fmla="*/ 2147483646 w 334"/>
                <a:gd name="T1" fmla="*/ 2147483646 h 658"/>
                <a:gd name="T2" fmla="*/ 2147483646 w 334"/>
                <a:gd name="T3" fmla="*/ 2147483646 h 658"/>
                <a:gd name="T4" fmla="*/ 2147483646 w 334"/>
                <a:gd name="T5" fmla="*/ 2147483646 h 658"/>
                <a:gd name="T6" fmla="*/ 2147483646 w 334"/>
                <a:gd name="T7" fmla="*/ 0 h 658"/>
                <a:gd name="T8" fmla="*/ 2147483646 w 334"/>
                <a:gd name="T9" fmla="*/ 2147483646 h 658"/>
                <a:gd name="T10" fmla="*/ 2147483646 w 334"/>
                <a:gd name="T11" fmla="*/ 2147483646 h 658"/>
                <a:gd name="T12" fmla="*/ 0 w 334"/>
                <a:gd name="T13" fmla="*/ 2147483646 h 658"/>
                <a:gd name="T14" fmla="*/ 2147483646 w 334"/>
                <a:gd name="T15" fmla="*/ 2147483646 h 658"/>
                <a:gd name="T16" fmla="*/ 2147483646 w 334"/>
                <a:gd name="T17" fmla="*/ 2147483646 h 658"/>
                <a:gd name="T18" fmla="*/ 2147483646 w 334"/>
                <a:gd name="T19" fmla="*/ 2147483646 h 658"/>
                <a:gd name="T20" fmla="*/ 2147483646 w 334"/>
                <a:gd name="T21" fmla="*/ 2147483646 h 658"/>
                <a:gd name="T22" fmla="*/ 2147483646 w 334"/>
                <a:gd name="T23" fmla="*/ 2147483646 h 658"/>
                <a:gd name="T24" fmla="*/ 2147483646 w 334"/>
                <a:gd name="T25" fmla="*/ 2147483646 h 658"/>
                <a:gd name="T26" fmla="*/ 2147483646 w 334"/>
                <a:gd name="T27" fmla="*/ 2147483646 h 658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334" h="658">
                  <a:moveTo>
                    <a:pt x="332" y="286"/>
                  </a:moveTo>
                  <a:cubicBezTo>
                    <a:pt x="331" y="279"/>
                    <a:pt x="330" y="274"/>
                    <a:pt x="329" y="267"/>
                  </a:cubicBezTo>
                  <a:cubicBezTo>
                    <a:pt x="318" y="185"/>
                    <a:pt x="285" y="111"/>
                    <a:pt x="232" y="46"/>
                  </a:cubicBezTo>
                  <a:cubicBezTo>
                    <a:pt x="218" y="30"/>
                    <a:pt x="204" y="15"/>
                    <a:pt x="190" y="0"/>
                  </a:cubicBezTo>
                  <a:cubicBezTo>
                    <a:pt x="5" y="185"/>
                    <a:pt x="5" y="185"/>
                    <a:pt x="5" y="185"/>
                  </a:cubicBezTo>
                  <a:cubicBezTo>
                    <a:pt x="33" y="212"/>
                    <a:pt x="51" y="246"/>
                    <a:pt x="58" y="287"/>
                  </a:cubicBezTo>
                  <a:cubicBezTo>
                    <a:pt x="71" y="360"/>
                    <a:pt x="50" y="421"/>
                    <a:pt x="0" y="469"/>
                  </a:cubicBezTo>
                  <a:cubicBezTo>
                    <a:pt x="190" y="658"/>
                    <a:pt x="190" y="658"/>
                    <a:pt x="190" y="658"/>
                  </a:cubicBezTo>
                  <a:cubicBezTo>
                    <a:pt x="191" y="657"/>
                    <a:pt x="192" y="656"/>
                    <a:pt x="193" y="655"/>
                  </a:cubicBezTo>
                  <a:cubicBezTo>
                    <a:pt x="261" y="590"/>
                    <a:pt x="306" y="512"/>
                    <a:pt x="325" y="419"/>
                  </a:cubicBezTo>
                  <a:cubicBezTo>
                    <a:pt x="329" y="401"/>
                    <a:pt x="330" y="382"/>
                    <a:pt x="333" y="364"/>
                  </a:cubicBezTo>
                  <a:cubicBezTo>
                    <a:pt x="333" y="363"/>
                    <a:pt x="333" y="362"/>
                    <a:pt x="333" y="360"/>
                  </a:cubicBezTo>
                  <a:cubicBezTo>
                    <a:pt x="334" y="359"/>
                    <a:pt x="334" y="345"/>
                    <a:pt x="334" y="330"/>
                  </a:cubicBezTo>
                  <a:cubicBezTo>
                    <a:pt x="334" y="316"/>
                    <a:pt x="333" y="296"/>
                    <a:pt x="332" y="28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" name="Group 16"/>
            <p:cNvGrpSpPr/>
            <p:nvPr/>
          </p:nvGrpSpPr>
          <p:grpSpPr>
            <a:xfrm>
              <a:off x="7541650" y="2452968"/>
              <a:ext cx="436617" cy="436617"/>
              <a:chOff x="5978526" y="4030663"/>
              <a:chExt cx="239713" cy="239713"/>
            </a:xfrm>
            <a:solidFill>
              <a:schemeClr val="bg1"/>
            </a:solidFill>
          </p:grpSpPr>
          <p:sp>
            <p:nvSpPr>
              <p:cNvPr id="8" name="Freeform 424"/>
              <p:cNvSpPr/>
              <p:nvPr/>
            </p:nvSpPr>
            <p:spPr bwMode="auto">
              <a:xfrm>
                <a:off x="6015038" y="4056063"/>
                <a:ext cx="26988" cy="26988"/>
              </a:xfrm>
              <a:custGeom>
                <a:avLst/>
                <a:gdLst>
                  <a:gd name="T0" fmla="*/ 6 w 7"/>
                  <a:gd name="T1" fmla="*/ 4 h 7"/>
                  <a:gd name="T2" fmla="*/ 4 w 7"/>
                  <a:gd name="T3" fmla="*/ 1 h 7"/>
                  <a:gd name="T4" fmla="*/ 1 w 7"/>
                  <a:gd name="T5" fmla="*/ 1 h 7"/>
                  <a:gd name="T6" fmla="*/ 1 w 7"/>
                  <a:gd name="T7" fmla="*/ 4 h 7"/>
                  <a:gd name="T8" fmla="*/ 4 w 7"/>
                  <a:gd name="T9" fmla="*/ 7 h 7"/>
                  <a:gd name="T10" fmla="*/ 6 w 7"/>
                  <a:gd name="T11" fmla="*/ 7 h 7"/>
                  <a:gd name="T12" fmla="*/ 6 w 7"/>
                  <a:gd name="T13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6" y="4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3" y="0"/>
                      <a:pt x="2" y="0"/>
                      <a:pt x="1" y="1"/>
                    </a:cubicBezTo>
                    <a:cubicBezTo>
                      <a:pt x="0" y="2"/>
                      <a:pt x="0" y="3"/>
                      <a:pt x="1" y="4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6" y="7"/>
                      <a:pt x="6" y="7"/>
                    </a:cubicBezTo>
                    <a:cubicBezTo>
                      <a:pt x="7" y="6"/>
                      <a:pt x="7" y="5"/>
                      <a:pt x="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9" name="Freeform 425"/>
              <p:cNvSpPr/>
              <p:nvPr/>
            </p:nvSpPr>
            <p:spPr bwMode="auto">
              <a:xfrm>
                <a:off x="5978526" y="4135438"/>
                <a:ext cx="28575" cy="14288"/>
              </a:xfrm>
              <a:custGeom>
                <a:avLst/>
                <a:gdLst>
                  <a:gd name="T0" fmla="*/ 6 w 8"/>
                  <a:gd name="T1" fmla="*/ 0 h 4"/>
                  <a:gd name="T2" fmla="*/ 2 w 8"/>
                  <a:gd name="T3" fmla="*/ 0 h 4"/>
                  <a:gd name="T4" fmla="*/ 0 w 8"/>
                  <a:gd name="T5" fmla="*/ 2 h 4"/>
                  <a:gd name="T6" fmla="*/ 2 w 8"/>
                  <a:gd name="T7" fmla="*/ 4 h 4"/>
                  <a:gd name="T8" fmla="*/ 6 w 8"/>
                  <a:gd name="T9" fmla="*/ 4 h 4"/>
                  <a:gd name="T10" fmla="*/ 8 w 8"/>
                  <a:gd name="T11" fmla="*/ 2 h 4"/>
                  <a:gd name="T12" fmla="*/ 6 w 8"/>
                  <a:gd name="T13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" h="4">
                    <a:moveTo>
                      <a:pt x="6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3"/>
                      <a:pt x="1" y="4"/>
                      <a:pt x="2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7" y="4"/>
                      <a:pt x="8" y="3"/>
                      <a:pt x="8" y="2"/>
                    </a:cubicBezTo>
                    <a:cubicBezTo>
                      <a:pt x="8" y="1"/>
                      <a:pt x="7" y="0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0" name="Freeform 426"/>
              <p:cNvSpPr/>
              <p:nvPr/>
            </p:nvSpPr>
            <p:spPr bwMode="auto">
              <a:xfrm>
                <a:off x="6188076" y="4149725"/>
                <a:ext cx="30163" cy="15875"/>
              </a:xfrm>
              <a:custGeom>
                <a:avLst/>
                <a:gdLst>
                  <a:gd name="T0" fmla="*/ 6 w 8"/>
                  <a:gd name="T1" fmla="*/ 0 h 4"/>
                  <a:gd name="T2" fmla="*/ 2 w 8"/>
                  <a:gd name="T3" fmla="*/ 0 h 4"/>
                  <a:gd name="T4" fmla="*/ 0 w 8"/>
                  <a:gd name="T5" fmla="*/ 2 h 4"/>
                  <a:gd name="T6" fmla="*/ 2 w 8"/>
                  <a:gd name="T7" fmla="*/ 4 h 4"/>
                  <a:gd name="T8" fmla="*/ 6 w 8"/>
                  <a:gd name="T9" fmla="*/ 4 h 4"/>
                  <a:gd name="T10" fmla="*/ 8 w 8"/>
                  <a:gd name="T11" fmla="*/ 2 h 4"/>
                  <a:gd name="T12" fmla="*/ 6 w 8"/>
                  <a:gd name="T13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" h="4">
                    <a:moveTo>
                      <a:pt x="6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3"/>
                      <a:pt x="1" y="4"/>
                      <a:pt x="2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7" y="4"/>
                      <a:pt x="8" y="3"/>
                      <a:pt x="8" y="2"/>
                    </a:cubicBezTo>
                    <a:cubicBezTo>
                      <a:pt x="8" y="1"/>
                      <a:pt x="7" y="0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1" name="Freeform 427"/>
              <p:cNvSpPr/>
              <p:nvPr/>
            </p:nvSpPr>
            <p:spPr bwMode="auto">
              <a:xfrm>
                <a:off x="6165851" y="4067175"/>
                <a:ext cx="25400" cy="26988"/>
              </a:xfrm>
              <a:custGeom>
                <a:avLst/>
                <a:gdLst>
                  <a:gd name="T0" fmla="*/ 6 w 7"/>
                  <a:gd name="T1" fmla="*/ 1 h 7"/>
                  <a:gd name="T2" fmla="*/ 3 w 7"/>
                  <a:gd name="T3" fmla="*/ 1 h 7"/>
                  <a:gd name="T4" fmla="*/ 0 w 7"/>
                  <a:gd name="T5" fmla="*/ 4 h 7"/>
                  <a:gd name="T6" fmla="*/ 0 w 7"/>
                  <a:gd name="T7" fmla="*/ 6 h 7"/>
                  <a:gd name="T8" fmla="*/ 3 w 7"/>
                  <a:gd name="T9" fmla="*/ 6 h 7"/>
                  <a:gd name="T10" fmla="*/ 6 w 7"/>
                  <a:gd name="T11" fmla="*/ 4 h 7"/>
                  <a:gd name="T12" fmla="*/ 6 w 7"/>
                  <a:gd name="T13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6" y="1"/>
                    </a:moveTo>
                    <a:cubicBezTo>
                      <a:pt x="5" y="0"/>
                      <a:pt x="4" y="0"/>
                      <a:pt x="3" y="1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6"/>
                      <a:pt x="0" y="6"/>
                    </a:cubicBezTo>
                    <a:cubicBezTo>
                      <a:pt x="1" y="7"/>
                      <a:pt x="2" y="7"/>
                      <a:pt x="3" y="6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7" y="3"/>
                      <a:pt x="7" y="2"/>
                      <a:pt x="6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2" name="Freeform 428"/>
              <p:cNvSpPr/>
              <p:nvPr/>
            </p:nvSpPr>
            <p:spPr bwMode="auto">
              <a:xfrm>
                <a:off x="6097588" y="4030663"/>
                <a:ext cx="15875" cy="28575"/>
              </a:xfrm>
              <a:custGeom>
                <a:avLst/>
                <a:gdLst>
                  <a:gd name="T0" fmla="*/ 2 w 4"/>
                  <a:gd name="T1" fmla="*/ 8 h 8"/>
                  <a:gd name="T2" fmla="*/ 3 w 4"/>
                  <a:gd name="T3" fmla="*/ 7 h 8"/>
                  <a:gd name="T4" fmla="*/ 4 w 4"/>
                  <a:gd name="T5" fmla="*/ 6 h 8"/>
                  <a:gd name="T6" fmla="*/ 4 w 4"/>
                  <a:gd name="T7" fmla="*/ 2 h 8"/>
                  <a:gd name="T8" fmla="*/ 2 w 4"/>
                  <a:gd name="T9" fmla="*/ 0 h 8"/>
                  <a:gd name="T10" fmla="*/ 0 w 4"/>
                  <a:gd name="T11" fmla="*/ 1 h 8"/>
                  <a:gd name="T12" fmla="*/ 0 w 4"/>
                  <a:gd name="T13" fmla="*/ 2 h 8"/>
                  <a:gd name="T14" fmla="*/ 0 w 4"/>
                  <a:gd name="T15" fmla="*/ 6 h 8"/>
                  <a:gd name="T16" fmla="*/ 2 w 4"/>
                  <a:gd name="T17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" h="8">
                    <a:moveTo>
                      <a:pt x="2" y="8"/>
                    </a:moveTo>
                    <a:cubicBezTo>
                      <a:pt x="3" y="8"/>
                      <a:pt x="3" y="8"/>
                      <a:pt x="3" y="7"/>
                    </a:cubicBezTo>
                    <a:cubicBezTo>
                      <a:pt x="4" y="7"/>
                      <a:pt x="4" y="7"/>
                      <a:pt x="4" y="6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1"/>
                      <a:pt x="3" y="0"/>
                      <a:pt x="2" y="0"/>
                    </a:cubicBezTo>
                    <a:cubicBezTo>
                      <a:pt x="1" y="0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7"/>
                      <a:pt x="1" y="8"/>
                      <a:pt x="2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3" name="Freeform 429"/>
              <p:cNvSpPr>
                <a:spLocks noEditPoints="1"/>
              </p:cNvSpPr>
              <p:nvPr/>
            </p:nvSpPr>
            <p:spPr bwMode="auto">
              <a:xfrm>
                <a:off x="6037263" y="4089400"/>
                <a:ext cx="120650" cy="136525"/>
              </a:xfrm>
              <a:custGeom>
                <a:avLst/>
                <a:gdLst>
                  <a:gd name="T0" fmla="*/ 16 w 32"/>
                  <a:gd name="T1" fmla="*/ 0 h 36"/>
                  <a:gd name="T2" fmla="*/ 0 w 32"/>
                  <a:gd name="T3" fmla="*/ 16 h 36"/>
                  <a:gd name="T4" fmla="*/ 8 w 32"/>
                  <a:gd name="T5" fmla="*/ 30 h 36"/>
                  <a:gd name="T6" fmla="*/ 8 w 32"/>
                  <a:gd name="T7" fmla="*/ 36 h 36"/>
                  <a:gd name="T8" fmla="*/ 24 w 32"/>
                  <a:gd name="T9" fmla="*/ 36 h 36"/>
                  <a:gd name="T10" fmla="*/ 24 w 32"/>
                  <a:gd name="T11" fmla="*/ 30 h 36"/>
                  <a:gd name="T12" fmla="*/ 32 w 32"/>
                  <a:gd name="T13" fmla="*/ 16 h 36"/>
                  <a:gd name="T14" fmla="*/ 16 w 32"/>
                  <a:gd name="T15" fmla="*/ 0 h 36"/>
                  <a:gd name="T16" fmla="*/ 22 w 32"/>
                  <a:gd name="T17" fmla="*/ 26 h 36"/>
                  <a:gd name="T18" fmla="*/ 20 w 32"/>
                  <a:gd name="T19" fmla="*/ 27 h 36"/>
                  <a:gd name="T20" fmla="*/ 20 w 32"/>
                  <a:gd name="T21" fmla="*/ 30 h 36"/>
                  <a:gd name="T22" fmla="*/ 20 w 32"/>
                  <a:gd name="T23" fmla="*/ 32 h 36"/>
                  <a:gd name="T24" fmla="*/ 12 w 32"/>
                  <a:gd name="T25" fmla="*/ 32 h 36"/>
                  <a:gd name="T26" fmla="*/ 12 w 32"/>
                  <a:gd name="T27" fmla="*/ 30 h 36"/>
                  <a:gd name="T28" fmla="*/ 12 w 32"/>
                  <a:gd name="T29" fmla="*/ 27 h 36"/>
                  <a:gd name="T30" fmla="*/ 10 w 32"/>
                  <a:gd name="T31" fmla="*/ 26 h 36"/>
                  <a:gd name="T32" fmla="*/ 4 w 32"/>
                  <a:gd name="T33" fmla="*/ 16 h 36"/>
                  <a:gd name="T34" fmla="*/ 16 w 32"/>
                  <a:gd name="T35" fmla="*/ 4 h 36"/>
                  <a:gd name="T36" fmla="*/ 28 w 32"/>
                  <a:gd name="T37" fmla="*/ 16 h 36"/>
                  <a:gd name="T38" fmla="*/ 22 w 32"/>
                  <a:gd name="T39" fmla="*/ 26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2" h="36">
                    <a:moveTo>
                      <a:pt x="16" y="0"/>
                    </a:moveTo>
                    <a:cubicBezTo>
                      <a:pt x="7" y="0"/>
                      <a:pt x="0" y="7"/>
                      <a:pt x="0" y="16"/>
                    </a:cubicBezTo>
                    <a:cubicBezTo>
                      <a:pt x="0" y="22"/>
                      <a:pt x="3" y="27"/>
                      <a:pt x="8" y="30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0"/>
                      <a:pt x="24" y="30"/>
                      <a:pt x="24" y="30"/>
                    </a:cubicBezTo>
                    <a:cubicBezTo>
                      <a:pt x="29" y="27"/>
                      <a:pt x="32" y="22"/>
                      <a:pt x="32" y="16"/>
                    </a:cubicBezTo>
                    <a:cubicBezTo>
                      <a:pt x="32" y="7"/>
                      <a:pt x="25" y="0"/>
                      <a:pt x="16" y="0"/>
                    </a:cubicBezTo>
                    <a:close/>
                    <a:moveTo>
                      <a:pt x="22" y="26"/>
                    </a:moveTo>
                    <a:cubicBezTo>
                      <a:pt x="20" y="27"/>
                      <a:pt x="20" y="27"/>
                      <a:pt x="20" y="27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12" y="32"/>
                      <a:pt x="12" y="32"/>
                      <a:pt x="12" y="32"/>
                    </a:cubicBezTo>
                    <a:cubicBezTo>
                      <a:pt x="12" y="30"/>
                      <a:pt x="12" y="30"/>
                      <a:pt x="12" y="30"/>
                    </a:cubicBezTo>
                    <a:cubicBezTo>
                      <a:pt x="12" y="27"/>
                      <a:pt x="12" y="27"/>
                      <a:pt x="12" y="27"/>
                    </a:cubicBezTo>
                    <a:cubicBezTo>
                      <a:pt x="10" y="26"/>
                      <a:pt x="10" y="26"/>
                      <a:pt x="10" y="26"/>
                    </a:cubicBezTo>
                    <a:cubicBezTo>
                      <a:pt x="6" y="24"/>
                      <a:pt x="4" y="20"/>
                      <a:pt x="4" y="16"/>
                    </a:cubicBezTo>
                    <a:cubicBezTo>
                      <a:pt x="4" y="9"/>
                      <a:pt x="9" y="4"/>
                      <a:pt x="16" y="4"/>
                    </a:cubicBezTo>
                    <a:cubicBezTo>
                      <a:pt x="23" y="4"/>
                      <a:pt x="28" y="9"/>
                      <a:pt x="28" y="16"/>
                    </a:cubicBezTo>
                    <a:cubicBezTo>
                      <a:pt x="28" y="20"/>
                      <a:pt x="26" y="24"/>
                      <a:pt x="22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4" name="Freeform 430"/>
              <p:cNvSpPr/>
              <p:nvPr/>
            </p:nvSpPr>
            <p:spPr bwMode="auto">
              <a:xfrm>
                <a:off x="6067426" y="4240213"/>
                <a:ext cx="60325" cy="30163"/>
              </a:xfrm>
              <a:custGeom>
                <a:avLst/>
                <a:gdLst>
                  <a:gd name="T0" fmla="*/ 0 w 16"/>
                  <a:gd name="T1" fmla="*/ 4 h 8"/>
                  <a:gd name="T2" fmla="*/ 4 w 16"/>
                  <a:gd name="T3" fmla="*/ 4 h 8"/>
                  <a:gd name="T4" fmla="*/ 4 w 16"/>
                  <a:gd name="T5" fmla="*/ 4 h 8"/>
                  <a:gd name="T6" fmla="*/ 8 w 16"/>
                  <a:gd name="T7" fmla="*/ 8 h 8"/>
                  <a:gd name="T8" fmla="*/ 12 w 16"/>
                  <a:gd name="T9" fmla="*/ 4 h 8"/>
                  <a:gd name="T10" fmla="*/ 12 w 16"/>
                  <a:gd name="T11" fmla="*/ 4 h 8"/>
                  <a:gd name="T12" fmla="*/ 16 w 16"/>
                  <a:gd name="T13" fmla="*/ 4 h 8"/>
                  <a:gd name="T14" fmla="*/ 16 w 16"/>
                  <a:gd name="T15" fmla="*/ 0 h 8"/>
                  <a:gd name="T16" fmla="*/ 0 w 16"/>
                  <a:gd name="T17" fmla="*/ 0 h 8"/>
                  <a:gd name="T18" fmla="*/ 0 w 16"/>
                  <a:gd name="T19" fmla="*/ 4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" h="8">
                    <a:moveTo>
                      <a:pt x="0" y="4"/>
                    </a:moveTo>
                    <a:cubicBezTo>
                      <a:pt x="4" y="4"/>
                      <a:pt x="4" y="4"/>
                      <a:pt x="4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4" y="6"/>
                      <a:pt x="6" y="8"/>
                      <a:pt x="8" y="8"/>
                    </a:cubicBezTo>
                    <a:cubicBezTo>
                      <a:pt x="10" y="8"/>
                      <a:pt x="12" y="6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</p:grpSp>
        <p:grpSp>
          <p:nvGrpSpPr>
            <p:cNvPr id="15" name="Group 24"/>
            <p:cNvGrpSpPr/>
            <p:nvPr/>
          </p:nvGrpSpPr>
          <p:grpSpPr>
            <a:xfrm rot="2700000">
              <a:off x="7616002" y="4313175"/>
              <a:ext cx="287901" cy="501715"/>
              <a:chOff x="4732338" y="4783138"/>
              <a:chExt cx="703263" cy="1225550"/>
            </a:xfrm>
            <a:solidFill>
              <a:schemeClr val="bg1"/>
            </a:solidFill>
          </p:grpSpPr>
          <p:sp>
            <p:nvSpPr>
              <p:cNvPr id="16" name="Freeform 30"/>
              <p:cNvSpPr>
                <a:spLocks noEditPoints="1"/>
              </p:cNvSpPr>
              <p:nvPr/>
            </p:nvSpPr>
            <p:spPr bwMode="auto">
              <a:xfrm>
                <a:off x="4732338" y="4783138"/>
                <a:ext cx="703263" cy="1173163"/>
              </a:xfrm>
              <a:custGeom>
                <a:avLst/>
                <a:gdLst>
                  <a:gd name="T0" fmla="*/ 50 w 184"/>
                  <a:gd name="T1" fmla="*/ 310 h 310"/>
                  <a:gd name="T2" fmla="*/ 32 w 184"/>
                  <a:gd name="T3" fmla="*/ 282 h 310"/>
                  <a:gd name="T4" fmla="*/ 10 w 184"/>
                  <a:gd name="T5" fmla="*/ 199 h 310"/>
                  <a:gd name="T6" fmla="*/ 39 w 184"/>
                  <a:gd name="T7" fmla="*/ 171 h 310"/>
                  <a:gd name="T8" fmla="*/ 30 w 184"/>
                  <a:gd name="T9" fmla="*/ 116 h 310"/>
                  <a:gd name="T10" fmla="*/ 36 w 184"/>
                  <a:gd name="T11" fmla="*/ 73 h 310"/>
                  <a:gd name="T12" fmla="*/ 36 w 184"/>
                  <a:gd name="T13" fmla="*/ 72 h 310"/>
                  <a:gd name="T14" fmla="*/ 92 w 184"/>
                  <a:gd name="T15" fmla="*/ 0 h 310"/>
                  <a:gd name="T16" fmla="*/ 148 w 184"/>
                  <a:gd name="T17" fmla="*/ 72 h 310"/>
                  <a:gd name="T18" fmla="*/ 148 w 184"/>
                  <a:gd name="T19" fmla="*/ 73 h 310"/>
                  <a:gd name="T20" fmla="*/ 155 w 184"/>
                  <a:gd name="T21" fmla="*/ 116 h 310"/>
                  <a:gd name="T22" fmla="*/ 145 w 184"/>
                  <a:gd name="T23" fmla="*/ 171 h 310"/>
                  <a:gd name="T24" fmla="*/ 174 w 184"/>
                  <a:gd name="T25" fmla="*/ 199 h 310"/>
                  <a:gd name="T26" fmla="*/ 153 w 184"/>
                  <a:gd name="T27" fmla="*/ 282 h 310"/>
                  <a:gd name="T28" fmla="*/ 134 w 184"/>
                  <a:gd name="T29" fmla="*/ 310 h 310"/>
                  <a:gd name="T30" fmla="*/ 134 w 184"/>
                  <a:gd name="T31" fmla="*/ 276 h 310"/>
                  <a:gd name="T32" fmla="*/ 118 w 184"/>
                  <a:gd name="T33" fmla="*/ 239 h 310"/>
                  <a:gd name="T34" fmla="*/ 118 w 184"/>
                  <a:gd name="T35" fmla="*/ 240 h 310"/>
                  <a:gd name="T36" fmla="*/ 115 w 184"/>
                  <a:gd name="T37" fmla="*/ 246 h 310"/>
                  <a:gd name="T38" fmla="*/ 108 w 184"/>
                  <a:gd name="T39" fmla="*/ 245 h 310"/>
                  <a:gd name="T40" fmla="*/ 76 w 184"/>
                  <a:gd name="T41" fmla="*/ 245 h 310"/>
                  <a:gd name="T42" fmla="*/ 69 w 184"/>
                  <a:gd name="T43" fmla="*/ 246 h 310"/>
                  <a:gd name="T44" fmla="*/ 66 w 184"/>
                  <a:gd name="T45" fmla="*/ 240 h 310"/>
                  <a:gd name="T46" fmla="*/ 66 w 184"/>
                  <a:gd name="T47" fmla="*/ 239 h 310"/>
                  <a:gd name="T48" fmla="*/ 50 w 184"/>
                  <a:gd name="T49" fmla="*/ 276 h 310"/>
                  <a:gd name="T50" fmla="*/ 50 w 184"/>
                  <a:gd name="T51" fmla="*/ 310 h 310"/>
                  <a:gd name="T52" fmla="*/ 55 w 184"/>
                  <a:gd name="T53" fmla="*/ 79 h 310"/>
                  <a:gd name="T54" fmla="*/ 50 w 184"/>
                  <a:gd name="T55" fmla="*/ 116 h 310"/>
                  <a:gd name="T56" fmla="*/ 61 w 184"/>
                  <a:gd name="T57" fmla="*/ 174 h 310"/>
                  <a:gd name="T58" fmla="*/ 64 w 184"/>
                  <a:gd name="T59" fmla="*/ 184 h 310"/>
                  <a:gd name="T60" fmla="*/ 54 w 184"/>
                  <a:gd name="T61" fmla="*/ 187 h 310"/>
                  <a:gd name="T62" fmla="*/ 29 w 184"/>
                  <a:gd name="T63" fmla="*/ 205 h 310"/>
                  <a:gd name="T64" fmla="*/ 36 w 184"/>
                  <a:gd name="T65" fmla="*/ 247 h 310"/>
                  <a:gd name="T66" fmla="*/ 65 w 184"/>
                  <a:gd name="T67" fmla="*/ 215 h 310"/>
                  <a:gd name="T68" fmla="*/ 74 w 184"/>
                  <a:gd name="T69" fmla="*/ 209 h 310"/>
                  <a:gd name="T70" fmla="*/ 79 w 184"/>
                  <a:gd name="T71" fmla="*/ 219 h 310"/>
                  <a:gd name="T72" fmla="*/ 82 w 184"/>
                  <a:gd name="T73" fmla="*/ 225 h 310"/>
                  <a:gd name="T74" fmla="*/ 103 w 184"/>
                  <a:gd name="T75" fmla="*/ 225 h 310"/>
                  <a:gd name="T76" fmla="*/ 105 w 184"/>
                  <a:gd name="T77" fmla="*/ 219 h 310"/>
                  <a:gd name="T78" fmla="*/ 110 w 184"/>
                  <a:gd name="T79" fmla="*/ 209 h 310"/>
                  <a:gd name="T80" fmla="*/ 120 w 184"/>
                  <a:gd name="T81" fmla="*/ 215 h 310"/>
                  <a:gd name="T82" fmla="*/ 148 w 184"/>
                  <a:gd name="T83" fmla="*/ 247 h 310"/>
                  <a:gd name="T84" fmla="*/ 155 w 184"/>
                  <a:gd name="T85" fmla="*/ 205 h 310"/>
                  <a:gd name="T86" fmla="*/ 130 w 184"/>
                  <a:gd name="T87" fmla="*/ 187 h 310"/>
                  <a:gd name="T88" fmla="*/ 120 w 184"/>
                  <a:gd name="T89" fmla="*/ 184 h 310"/>
                  <a:gd name="T90" fmla="*/ 123 w 184"/>
                  <a:gd name="T91" fmla="*/ 174 h 310"/>
                  <a:gd name="T92" fmla="*/ 135 w 184"/>
                  <a:gd name="T93" fmla="*/ 116 h 310"/>
                  <a:gd name="T94" fmla="*/ 129 w 184"/>
                  <a:gd name="T95" fmla="*/ 79 h 310"/>
                  <a:gd name="T96" fmla="*/ 92 w 184"/>
                  <a:gd name="T97" fmla="*/ 21 h 310"/>
                  <a:gd name="T98" fmla="*/ 55 w 184"/>
                  <a:gd name="T99" fmla="*/ 79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84" h="310">
                    <a:moveTo>
                      <a:pt x="50" y="310"/>
                    </a:moveTo>
                    <a:cubicBezTo>
                      <a:pt x="32" y="282"/>
                      <a:pt x="32" y="282"/>
                      <a:pt x="32" y="282"/>
                    </a:cubicBezTo>
                    <a:cubicBezTo>
                      <a:pt x="28" y="276"/>
                      <a:pt x="0" y="230"/>
                      <a:pt x="10" y="199"/>
                    </a:cubicBezTo>
                    <a:cubicBezTo>
                      <a:pt x="14" y="187"/>
                      <a:pt x="24" y="178"/>
                      <a:pt x="39" y="171"/>
                    </a:cubicBezTo>
                    <a:cubicBezTo>
                      <a:pt x="33" y="151"/>
                      <a:pt x="30" y="132"/>
                      <a:pt x="30" y="116"/>
                    </a:cubicBezTo>
                    <a:cubicBezTo>
                      <a:pt x="30" y="102"/>
                      <a:pt x="32" y="87"/>
                      <a:pt x="36" y="73"/>
                    </a:cubicBezTo>
                    <a:cubicBezTo>
                      <a:pt x="36" y="72"/>
                      <a:pt x="36" y="72"/>
                      <a:pt x="36" y="72"/>
                    </a:cubicBezTo>
                    <a:cubicBezTo>
                      <a:pt x="50" y="35"/>
                      <a:pt x="77" y="0"/>
                      <a:pt x="92" y="0"/>
                    </a:cubicBezTo>
                    <a:cubicBezTo>
                      <a:pt x="107" y="0"/>
                      <a:pt x="134" y="35"/>
                      <a:pt x="148" y="72"/>
                    </a:cubicBezTo>
                    <a:cubicBezTo>
                      <a:pt x="148" y="73"/>
                      <a:pt x="148" y="73"/>
                      <a:pt x="148" y="73"/>
                    </a:cubicBezTo>
                    <a:cubicBezTo>
                      <a:pt x="152" y="87"/>
                      <a:pt x="155" y="102"/>
                      <a:pt x="155" y="116"/>
                    </a:cubicBezTo>
                    <a:cubicBezTo>
                      <a:pt x="155" y="132"/>
                      <a:pt x="152" y="151"/>
                      <a:pt x="145" y="171"/>
                    </a:cubicBezTo>
                    <a:cubicBezTo>
                      <a:pt x="160" y="178"/>
                      <a:pt x="170" y="187"/>
                      <a:pt x="174" y="199"/>
                    </a:cubicBezTo>
                    <a:cubicBezTo>
                      <a:pt x="184" y="230"/>
                      <a:pt x="156" y="276"/>
                      <a:pt x="153" y="282"/>
                    </a:cubicBezTo>
                    <a:cubicBezTo>
                      <a:pt x="134" y="310"/>
                      <a:pt x="134" y="310"/>
                      <a:pt x="134" y="310"/>
                    </a:cubicBezTo>
                    <a:cubicBezTo>
                      <a:pt x="134" y="276"/>
                      <a:pt x="134" y="276"/>
                      <a:pt x="134" y="276"/>
                    </a:cubicBezTo>
                    <a:cubicBezTo>
                      <a:pt x="134" y="262"/>
                      <a:pt x="128" y="248"/>
                      <a:pt x="118" y="239"/>
                    </a:cubicBezTo>
                    <a:cubicBezTo>
                      <a:pt x="118" y="239"/>
                      <a:pt x="118" y="239"/>
                      <a:pt x="118" y="240"/>
                    </a:cubicBezTo>
                    <a:cubicBezTo>
                      <a:pt x="115" y="246"/>
                      <a:pt x="115" y="246"/>
                      <a:pt x="115" y="246"/>
                    </a:cubicBezTo>
                    <a:cubicBezTo>
                      <a:pt x="108" y="245"/>
                      <a:pt x="108" y="245"/>
                      <a:pt x="108" y="245"/>
                    </a:cubicBezTo>
                    <a:cubicBezTo>
                      <a:pt x="98" y="245"/>
                      <a:pt x="87" y="245"/>
                      <a:pt x="76" y="245"/>
                    </a:cubicBezTo>
                    <a:cubicBezTo>
                      <a:pt x="69" y="246"/>
                      <a:pt x="69" y="246"/>
                      <a:pt x="69" y="246"/>
                    </a:cubicBezTo>
                    <a:cubicBezTo>
                      <a:pt x="66" y="240"/>
                      <a:pt x="66" y="240"/>
                      <a:pt x="66" y="240"/>
                    </a:cubicBezTo>
                    <a:cubicBezTo>
                      <a:pt x="66" y="239"/>
                      <a:pt x="66" y="239"/>
                      <a:pt x="66" y="239"/>
                    </a:cubicBezTo>
                    <a:cubicBezTo>
                      <a:pt x="56" y="249"/>
                      <a:pt x="50" y="262"/>
                      <a:pt x="50" y="276"/>
                    </a:cubicBezTo>
                    <a:lnTo>
                      <a:pt x="50" y="310"/>
                    </a:lnTo>
                    <a:close/>
                    <a:moveTo>
                      <a:pt x="55" y="79"/>
                    </a:moveTo>
                    <a:cubicBezTo>
                      <a:pt x="52" y="91"/>
                      <a:pt x="50" y="104"/>
                      <a:pt x="50" y="116"/>
                    </a:cubicBezTo>
                    <a:cubicBezTo>
                      <a:pt x="50" y="132"/>
                      <a:pt x="53" y="152"/>
                      <a:pt x="61" y="174"/>
                    </a:cubicBezTo>
                    <a:cubicBezTo>
                      <a:pt x="64" y="184"/>
                      <a:pt x="64" y="184"/>
                      <a:pt x="64" y="184"/>
                    </a:cubicBezTo>
                    <a:cubicBezTo>
                      <a:pt x="54" y="187"/>
                      <a:pt x="54" y="187"/>
                      <a:pt x="54" y="187"/>
                    </a:cubicBezTo>
                    <a:cubicBezTo>
                      <a:pt x="45" y="190"/>
                      <a:pt x="33" y="196"/>
                      <a:pt x="29" y="205"/>
                    </a:cubicBezTo>
                    <a:cubicBezTo>
                      <a:pt x="26" y="216"/>
                      <a:pt x="30" y="233"/>
                      <a:pt x="36" y="247"/>
                    </a:cubicBezTo>
                    <a:cubicBezTo>
                      <a:pt x="42" y="234"/>
                      <a:pt x="52" y="223"/>
                      <a:pt x="65" y="215"/>
                    </a:cubicBezTo>
                    <a:cubicBezTo>
                      <a:pt x="74" y="209"/>
                      <a:pt x="74" y="209"/>
                      <a:pt x="74" y="209"/>
                    </a:cubicBezTo>
                    <a:cubicBezTo>
                      <a:pt x="79" y="219"/>
                      <a:pt x="79" y="219"/>
                      <a:pt x="79" y="219"/>
                    </a:cubicBezTo>
                    <a:cubicBezTo>
                      <a:pt x="80" y="221"/>
                      <a:pt x="81" y="223"/>
                      <a:pt x="82" y="225"/>
                    </a:cubicBezTo>
                    <a:cubicBezTo>
                      <a:pt x="89" y="225"/>
                      <a:pt x="96" y="225"/>
                      <a:pt x="103" y="225"/>
                    </a:cubicBezTo>
                    <a:cubicBezTo>
                      <a:pt x="104" y="223"/>
                      <a:pt x="105" y="221"/>
                      <a:pt x="105" y="219"/>
                    </a:cubicBezTo>
                    <a:cubicBezTo>
                      <a:pt x="110" y="209"/>
                      <a:pt x="110" y="209"/>
                      <a:pt x="110" y="209"/>
                    </a:cubicBezTo>
                    <a:cubicBezTo>
                      <a:pt x="120" y="215"/>
                      <a:pt x="120" y="215"/>
                      <a:pt x="120" y="215"/>
                    </a:cubicBezTo>
                    <a:cubicBezTo>
                      <a:pt x="133" y="223"/>
                      <a:pt x="142" y="234"/>
                      <a:pt x="148" y="247"/>
                    </a:cubicBezTo>
                    <a:cubicBezTo>
                      <a:pt x="154" y="233"/>
                      <a:pt x="159" y="216"/>
                      <a:pt x="155" y="205"/>
                    </a:cubicBezTo>
                    <a:cubicBezTo>
                      <a:pt x="152" y="196"/>
                      <a:pt x="140" y="190"/>
                      <a:pt x="130" y="187"/>
                    </a:cubicBezTo>
                    <a:cubicBezTo>
                      <a:pt x="120" y="184"/>
                      <a:pt x="120" y="184"/>
                      <a:pt x="120" y="184"/>
                    </a:cubicBezTo>
                    <a:cubicBezTo>
                      <a:pt x="123" y="174"/>
                      <a:pt x="123" y="174"/>
                      <a:pt x="123" y="174"/>
                    </a:cubicBezTo>
                    <a:cubicBezTo>
                      <a:pt x="131" y="152"/>
                      <a:pt x="135" y="132"/>
                      <a:pt x="135" y="116"/>
                    </a:cubicBezTo>
                    <a:cubicBezTo>
                      <a:pt x="135" y="104"/>
                      <a:pt x="133" y="91"/>
                      <a:pt x="129" y="79"/>
                    </a:cubicBezTo>
                    <a:cubicBezTo>
                      <a:pt x="117" y="47"/>
                      <a:pt x="99" y="26"/>
                      <a:pt x="92" y="21"/>
                    </a:cubicBezTo>
                    <a:cubicBezTo>
                      <a:pt x="85" y="26"/>
                      <a:pt x="67" y="47"/>
                      <a:pt x="55" y="7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7" name="Freeform 31"/>
              <p:cNvSpPr>
                <a:spLocks noEditPoints="1"/>
              </p:cNvSpPr>
              <p:nvPr/>
            </p:nvSpPr>
            <p:spPr bwMode="auto">
              <a:xfrm>
                <a:off x="4960938" y="5127626"/>
                <a:ext cx="244475" cy="241300"/>
              </a:xfrm>
              <a:custGeom>
                <a:avLst/>
                <a:gdLst>
                  <a:gd name="T0" fmla="*/ 32 w 64"/>
                  <a:gd name="T1" fmla="*/ 64 h 64"/>
                  <a:gd name="T2" fmla="*/ 0 w 64"/>
                  <a:gd name="T3" fmla="*/ 32 h 64"/>
                  <a:gd name="T4" fmla="*/ 32 w 64"/>
                  <a:gd name="T5" fmla="*/ 0 h 64"/>
                  <a:gd name="T6" fmla="*/ 64 w 64"/>
                  <a:gd name="T7" fmla="*/ 32 h 64"/>
                  <a:gd name="T8" fmla="*/ 32 w 64"/>
                  <a:gd name="T9" fmla="*/ 64 h 64"/>
                  <a:gd name="T10" fmla="*/ 32 w 64"/>
                  <a:gd name="T11" fmla="*/ 12 h 64"/>
                  <a:gd name="T12" fmla="*/ 12 w 64"/>
                  <a:gd name="T13" fmla="*/ 32 h 64"/>
                  <a:gd name="T14" fmla="*/ 32 w 64"/>
                  <a:gd name="T15" fmla="*/ 52 h 64"/>
                  <a:gd name="T16" fmla="*/ 52 w 64"/>
                  <a:gd name="T17" fmla="*/ 32 h 64"/>
                  <a:gd name="T18" fmla="*/ 32 w 64"/>
                  <a:gd name="T19" fmla="*/ 12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4" h="64">
                    <a:moveTo>
                      <a:pt x="32" y="64"/>
                    </a:moveTo>
                    <a:cubicBezTo>
                      <a:pt x="14" y="64"/>
                      <a:pt x="0" y="50"/>
                      <a:pt x="0" y="32"/>
                    </a:cubicBezTo>
                    <a:cubicBezTo>
                      <a:pt x="0" y="14"/>
                      <a:pt x="14" y="0"/>
                      <a:pt x="32" y="0"/>
                    </a:cubicBezTo>
                    <a:cubicBezTo>
                      <a:pt x="50" y="0"/>
                      <a:pt x="64" y="14"/>
                      <a:pt x="64" y="32"/>
                    </a:cubicBezTo>
                    <a:cubicBezTo>
                      <a:pt x="64" y="50"/>
                      <a:pt x="50" y="64"/>
                      <a:pt x="32" y="64"/>
                    </a:cubicBezTo>
                    <a:close/>
                    <a:moveTo>
                      <a:pt x="32" y="12"/>
                    </a:moveTo>
                    <a:cubicBezTo>
                      <a:pt x="21" y="12"/>
                      <a:pt x="12" y="21"/>
                      <a:pt x="12" y="32"/>
                    </a:cubicBezTo>
                    <a:cubicBezTo>
                      <a:pt x="12" y="43"/>
                      <a:pt x="21" y="52"/>
                      <a:pt x="32" y="52"/>
                    </a:cubicBezTo>
                    <a:cubicBezTo>
                      <a:pt x="43" y="52"/>
                      <a:pt x="52" y="43"/>
                      <a:pt x="52" y="32"/>
                    </a:cubicBezTo>
                    <a:cubicBezTo>
                      <a:pt x="52" y="21"/>
                      <a:pt x="43" y="12"/>
                      <a:pt x="3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8" name="Freeform 32"/>
              <p:cNvSpPr>
                <a:spLocks noEditPoints="1"/>
              </p:cNvSpPr>
              <p:nvPr/>
            </p:nvSpPr>
            <p:spPr bwMode="auto">
              <a:xfrm>
                <a:off x="4973638" y="5649913"/>
                <a:ext cx="225425" cy="358775"/>
              </a:xfrm>
              <a:custGeom>
                <a:avLst/>
                <a:gdLst>
                  <a:gd name="T0" fmla="*/ 29 w 59"/>
                  <a:gd name="T1" fmla="*/ 95 h 95"/>
                  <a:gd name="T2" fmla="*/ 24 w 59"/>
                  <a:gd name="T3" fmla="*/ 85 h 95"/>
                  <a:gd name="T4" fmla="*/ 0 w 59"/>
                  <a:gd name="T5" fmla="*/ 26 h 95"/>
                  <a:gd name="T6" fmla="*/ 29 w 59"/>
                  <a:gd name="T7" fmla="*/ 0 h 95"/>
                  <a:gd name="T8" fmla="*/ 59 w 59"/>
                  <a:gd name="T9" fmla="*/ 26 h 95"/>
                  <a:gd name="T10" fmla="*/ 34 w 59"/>
                  <a:gd name="T11" fmla="*/ 85 h 95"/>
                  <a:gd name="T12" fmla="*/ 29 w 59"/>
                  <a:gd name="T13" fmla="*/ 95 h 95"/>
                  <a:gd name="T14" fmla="*/ 29 w 59"/>
                  <a:gd name="T15" fmla="*/ 12 h 95"/>
                  <a:gd name="T16" fmla="*/ 12 w 59"/>
                  <a:gd name="T17" fmla="*/ 26 h 95"/>
                  <a:gd name="T18" fmla="*/ 29 w 59"/>
                  <a:gd name="T19" fmla="*/ 69 h 95"/>
                  <a:gd name="T20" fmla="*/ 47 w 59"/>
                  <a:gd name="T21" fmla="*/ 26 h 95"/>
                  <a:gd name="T22" fmla="*/ 29 w 59"/>
                  <a:gd name="T23" fmla="*/ 12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9" h="95">
                    <a:moveTo>
                      <a:pt x="29" y="95"/>
                    </a:moveTo>
                    <a:cubicBezTo>
                      <a:pt x="24" y="85"/>
                      <a:pt x="24" y="85"/>
                      <a:pt x="24" y="85"/>
                    </a:cubicBezTo>
                    <a:cubicBezTo>
                      <a:pt x="20" y="77"/>
                      <a:pt x="0" y="38"/>
                      <a:pt x="0" y="26"/>
                    </a:cubicBezTo>
                    <a:cubicBezTo>
                      <a:pt x="0" y="12"/>
                      <a:pt x="13" y="0"/>
                      <a:pt x="29" y="0"/>
                    </a:cubicBezTo>
                    <a:cubicBezTo>
                      <a:pt x="45" y="0"/>
                      <a:pt x="59" y="12"/>
                      <a:pt x="59" y="26"/>
                    </a:cubicBezTo>
                    <a:cubicBezTo>
                      <a:pt x="59" y="38"/>
                      <a:pt x="39" y="77"/>
                      <a:pt x="34" y="85"/>
                    </a:cubicBezTo>
                    <a:lnTo>
                      <a:pt x="29" y="95"/>
                    </a:lnTo>
                    <a:close/>
                    <a:moveTo>
                      <a:pt x="29" y="12"/>
                    </a:moveTo>
                    <a:cubicBezTo>
                      <a:pt x="19" y="12"/>
                      <a:pt x="12" y="18"/>
                      <a:pt x="12" y="26"/>
                    </a:cubicBezTo>
                    <a:cubicBezTo>
                      <a:pt x="12" y="31"/>
                      <a:pt x="20" y="50"/>
                      <a:pt x="29" y="69"/>
                    </a:cubicBezTo>
                    <a:cubicBezTo>
                      <a:pt x="38" y="50"/>
                      <a:pt x="47" y="31"/>
                      <a:pt x="47" y="26"/>
                    </a:cubicBezTo>
                    <a:cubicBezTo>
                      <a:pt x="47" y="18"/>
                      <a:pt x="39" y="12"/>
                      <a:pt x="29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</p:grpSp>
        <p:sp>
          <p:nvSpPr>
            <p:cNvPr id="19" name="文本框 18"/>
            <p:cNvSpPr txBox="1"/>
            <p:nvPr/>
          </p:nvSpPr>
          <p:spPr>
            <a:xfrm>
              <a:off x="7318375" y="1068070"/>
              <a:ext cx="823595" cy="521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en-US" altLang="zh-CN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6879590" y="1673225"/>
              <a:ext cx="1779270" cy="521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zh-CN" altLang="en-US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成绩构成</a:t>
              </a:r>
              <a:endParaRPr lang="zh-CN" altLang="en-US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7460615" y="5080635"/>
              <a:ext cx="776605" cy="521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en-US" altLang="zh-CN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6600928" y="5694680"/>
              <a:ext cx="2534920" cy="521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zh-CN" altLang="en-US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学习</a:t>
              </a:r>
              <a:r>
                <a:rPr lang="en-US" altLang="zh-CN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/</a:t>
              </a:r>
              <a:r>
                <a:rPr lang="zh-CN" altLang="en-US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成绩分析</a:t>
              </a:r>
              <a:endParaRPr lang="zh-CN" altLang="en-US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9FFD"/>
            </a:gs>
            <a:gs pos="100000">
              <a:srgbClr val="6B48EA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矩形 22"/>
          <p:cNvSpPr/>
          <p:nvPr/>
        </p:nvSpPr>
        <p:spPr>
          <a:xfrm>
            <a:off x="-232229" y="-311594"/>
            <a:ext cx="12729029" cy="45085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5168124" y="650995"/>
            <a:ext cx="18557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成绩构成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839469" y="1365130"/>
            <a:ext cx="2227264" cy="222726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  <a:effectLst>
            <a:outerShdw blurRad="63500" sx="101000" sy="101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8"/>
          <p:cNvSpPr txBox="1">
            <a:spLocks noChangeArrowheads="1"/>
          </p:cNvSpPr>
          <p:nvPr/>
        </p:nvSpPr>
        <p:spPr bwMode="auto">
          <a:xfrm>
            <a:off x="1237377" y="1940152"/>
            <a:ext cx="143144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总成绩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100%</a:t>
            </a:r>
            <a:endParaRPr lang="en-US" altLang="zh-CN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4148315" y="1763752"/>
            <a:ext cx="1326796" cy="132556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  <a:effectLst>
            <a:outerShdw blurRad="63500" sx="101000" sy="101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17"/>
          <p:cNvSpPr txBox="1">
            <a:spLocks noChangeArrowheads="1"/>
          </p:cNvSpPr>
          <p:nvPr/>
        </p:nvSpPr>
        <p:spPr bwMode="auto">
          <a:xfrm>
            <a:off x="3485198" y="3244476"/>
            <a:ext cx="2817495" cy="732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16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在线学习包含在线视频的观看及每个章节的章节测试。</a:t>
            </a:r>
            <a:endParaRPr lang="zh-CN" altLang="en-US" sz="16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6735763" y="1763752"/>
            <a:ext cx="1325562" cy="132556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  <a:effectLst>
            <a:outerShdw blurRad="63500" sx="101000" sy="101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8" name="文本框 26"/>
          <p:cNvSpPr txBox="1">
            <a:spLocks noChangeArrowheads="1"/>
          </p:cNvSpPr>
          <p:nvPr/>
        </p:nvSpPr>
        <p:spPr bwMode="auto">
          <a:xfrm>
            <a:off x="6545263" y="3244476"/>
            <a:ext cx="2345372" cy="732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16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根据老师通知参加对应见面课获取成绩。</a:t>
            </a:r>
            <a:endParaRPr lang="zh-CN" altLang="en-US" sz="16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27"/>
          <p:cNvSpPr txBox="1">
            <a:spLocks noChangeArrowheads="1"/>
          </p:cNvSpPr>
          <p:nvPr/>
        </p:nvSpPr>
        <p:spPr bwMode="auto">
          <a:xfrm>
            <a:off x="6763703" y="2227619"/>
            <a:ext cx="1270000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见面课</a:t>
            </a:r>
            <a:endParaRPr lang="en-US" alt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9323388" y="1763752"/>
            <a:ext cx="1325562" cy="132556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  <a:effectLst>
            <a:outerShdw blurRad="63500" sx="101000" sy="101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1" name="文本框 35"/>
          <p:cNvSpPr txBox="1">
            <a:spLocks noChangeArrowheads="1"/>
          </p:cNvSpPr>
          <p:nvPr/>
        </p:nvSpPr>
        <p:spPr bwMode="auto">
          <a:xfrm>
            <a:off x="9133205" y="3260057"/>
            <a:ext cx="2008188" cy="701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16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期末考试需在规定的时间内完成。</a:t>
            </a:r>
            <a:endParaRPr lang="zh-CN" altLang="en-US" sz="16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36"/>
          <p:cNvSpPr txBox="1">
            <a:spLocks noChangeArrowheads="1"/>
          </p:cNvSpPr>
          <p:nvPr/>
        </p:nvSpPr>
        <p:spPr bwMode="auto">
          <a:xfrm>
            <a:off x="9351328" y="2227619"/>
            <a:ext cx="1270000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</a:t>
            </a:r>
            <a:endParaRPr lang="en-US" alt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等于号 1"/>
          <p:cNvSpPr/>
          <p:nvPr/>
        </p:nvSpPr>
        <p:spPr>
          <a:xfrm>
            <a:off x="3283585" y="2375574"/>
            <a:ext cx="494030" cy="386715"/>
          </a:xfrm>
          <a:prstGeom prst="mathEqual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4" name="文本框 18"/>
          <p:cNvSpPr txBox="1">
            <a:spLocks noChangeArrowheads="1"/>
          </p:cNvSpPr>
          <p:nvPr/>
        </p:nvSpPr>
        <p:spPr bwMode="auto">
          <a:xfrm>
            <a:off x="4177665" y="2226984"/>
            <a:ext cx="1268413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在线学习</a:t>
            </a:r>
            <a:endParaRPr lang="en-US" altLang="zh-CN" sz="2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加号 14"/>
          <p:cNvSpPr/>
          <p:nvPr/>
        </p:nvSpPr>
        <p:spPr>
          <a:xfrm>
            <a:off x="5926455" y="2392084"/>
            <a:ext cx="395605" cy="386715"/>
          </a:xfrm>
          <a:prstGeom prst="mathPlus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加号 15"/>
          <p:cNvSpPr/>
          <p:nvPr/>
        </p:nvSpPr>
        <p:spPr>
          <a:xfrm>
            <a:off x="8495030" y="2346999"/>
            <a:ext cx="395605" cy="386715"/>
          </a:xfrm>
          <a:prstGeom prst="mathPlus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等腰三角形 16"/>
          <p:cNvSpPr/>
          <p:nvPr/>
        </p:nvSpPr>
        <p:spPr>
          <a:xfrm rot="10800000">
            <a:off x="5879440" y="0"/>
            <a:ext cx="433121" cy="373380"/>
          </a:xfrm>
          <a:prstGeom prst="triangl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0" name="组合 19"/>
          <p:cNvGrpSpPr/>
          <p:nvPr/>
        </p:nvGrpSpPr>
        <p:grpSpPr>
          <a:xfrm>
            <a:off x="429737" y="4571146"/>
            <a:ext cx="11030426" cy="2047875"/>
            <a:chOff x="698500" y="4524854"/>
            <a:chExt cx="11030426" cy="2047875"/>
          </a:xfrm>
        </p:grpSpPr>
        <p:sp>
          <p:nvSpPr>
            <p:cNvPr id="18" name="文本框 17"/>
            <p:cNvSpPr txBox="1"/>
            <p:nvPr/>
          </p:nvSpPr>
          <p:spPr>
            <a:xfrm>
              <a:off x="698500" y="4668047"/>
              <a:ext cx="7796530" cy="1292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提示：每门课程的成绩比例都不一致，具体比例：</a:t>
              </a:r>
              <a:endPara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85750" indent="-285750">
                <a:lnSpc>
                  <a:spcPct val="130000"/>
                </a:lnSpc>
                <a:buFont typeface="Wingdings" panose="05000000000000000000" charset="0"/>
                <a:buChar char=""/>
              </a:pP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Web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端可点击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“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我的学堂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”-“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成绩评定标准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进行查看；</a:t>
              </a:r>
              <a:endPara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85750" indent="-285750">
                <a:lnSpc>
                  <a:spcPct val="130000"/>
                </a:lnSpc>
                <a:buFont typeface="Wingdings" panose="05000000000000000000" charset="0"/>
                <a:buChar char=""/>
              </a:pP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App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端可点击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“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成绩分析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”-“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成绩规则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进行查看。</a:t>
              </a:r>
              <a:endPara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8243411" y="4524854"/>
              <a:ext cx="3485515" cy="204787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126" y="2261272"/>
            <a:ext cx="10699749" cy="5490026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4237524" y="650995"/>
            <a:ext cx="3716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学习分析（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等腰三角形 2"/>
          <p:cNvSpPr/>
          <p:nvPr/>
        </p:nvSpPr>
        <p:spPr>
          <a:xfrm rot="10800000">
            <a:off x="5879440" y="0"/>
            <a:ext cx="433121" cy="373380"/>
          </a:xfrm>
          <a:prstGeom prst="triangl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8832" y="2738646"/>
            <a:ext cx="9094336" cy="4756366"/>
          </a:xfrm>
          <a:prstGeom prst="rect">
            <a:avLst/>
          </a:prstGeom>
          <a:solidFill>
            <a:srgbClr val="FFFFFF">
              <a:shade val="85000"/>
            </a:srgbClr>
          </a:solidFill>
          <a:ln w="15875" cap="sq">
            <a:noFill/>
            <a:miter lim="800000"/>
            <a:headEnd/>
            <a:tailEnd/>
          </a:ln>
          <a:effectLst/>
        </p:spPr>
      </p:pic>
      <p:sp>
        <p:nvSpPr>
          <p:cNvPr id="5" name="内容占位符 5"/>
          <p:cNvSpPr txBox="1"/>
          <p:nvPr/>
        </p:nvSpPr>
        <p:spPr>
          <a:xfrm>
            <a:off x="962535" y="1398882"/>
            <a:ext cx="10266929" cy="332168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None/>
            </a:pP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学习分析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可查阅自己的具体的学习情况，包括排名，成绩规则，目前成绩等信息。</a:t>
            </a:r>
            <a:endParaRPr lang="zh-CN" altLang="en-US" sz="2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流程图: 手动输入 8"/>
          <p:cNvSpPr/>
          <p:nvPr/>
        </p:nvSpPr>
        <p:spPr>
          <a:xfrm>
            <a:off x="0" y="4368800"/>
            <a:ext cx="12192000" cy="2489200"/>
          </a:xfrm>
          <a:prstGeom prst="flowChartManualInpu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326424" y="650995"/>
            <a:ext cx="3539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成绩分析（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等腰三角形 2"/>
          <p:cNvSpPr/>
          <p:nvPr/>
        </p:nvSpPr>
        <p:spPr>
          <a:xfrm rot="10800000">
            <a:off x="5879440" y="0"/>
            <a:ext cx="433121" cy="373380"/>
          </a:xfrm>
          <a:prstGeom prst="triangl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1"/>
          <a:srcRect t="18744"/>
          <a:stretch>
            <a:fillRect/>
          </a:stretch>
        </p:blipFill>
        <p:spPr>
          <a:xfrm>
            <a:off x="5117148" y="1930400"/>
            <a:ext cx="2895600" cy="42454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/>
          <a:srcRect b="21304"/>
          <a:stretch>
            <a:fillRect/>
          </a:stretch>
        </p:blipFill>
        <p:spPr>
          <a:xfrm>
            <a:off x="8672269" y="1930400"/>
            <a:ext cx="2995295" cy="42454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内容占位符 5"/>
          <p:cNvSpPr txBox="1"/>
          <p:nvPr/>
        </p:nvSpPr>
        <p:spPr>
          <a:xfrm>
            <a:off x="524436" y="1904997"/>
            <a:ext cx="3933190" cy="332168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None/>
            </a:pP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成绩分析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可查阅自己的具体的学习情况，包括成绩规则，目前成绩等信息。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91412" y="5457565"/>
            <a:ext cx="3906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学分课，请务必重视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6"/>
          <p:cNvSpPr txBox="1">
            <a:spLocks noChangeArrowheads="1"/>
          </p:cNvSpPr>
          <p:nvPr/>
        </p:nvSpPr>
        <p:spPr bwMode="auto">
          <a:xfrm>
            <a:off x="958261" y="1174536"/>
            <a:ext cx="3996607" cy="45089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8700" dirty="0">
                <a:solidFill>
                  <a:schemeClr val="bg1"/>
                </a:solidFill>
                <a:effectLst>
                  <a:outerShdw blurRad="63500" sx="107000" sy="107000" algn="ctr" rotWithShape="0">
                    <a:prstClr val="black">
                      <a:alpha val="24000"/>
                    </a:prstClr>
                  </a:outerShdw>
                </a:effectLst>
                <a:latin typeface="Impact" panose="020B0806030902050204" pitchFamily="34" charset="0"/>
                <a:ea typeface="宋体" panose="02010600030101010101" pitchFamily="2" charset="-122"/>
              </a:rPr>
              <a:t>04</a:t>
            </a:r>
            <a:endParaRPr lang="zh-CN" altLang="en-US" sz="28700" dirty="0">
              <a:solidFill>
                <a:schemeClr val="bg1"/>
              </a:solidFill>
              <a:effectLst>
                <a:outerShdw blurRad="63500" sx="107000" sy="107000" algn="ctr" rotWithShape="0">
                  <a:prstClr val="black">
                    <a:alpha val="24000"/>
                  </a:prstClr>
                </a:outerShdw>
              </a:effectLst>
              <a:latin typeface="Impact" panose="020B0806030902050204" pitchFamily="34" charset="0"/>
              <a:ea typeface="宋体" panose="02010600030101010101" pitchFamily="2" charset="-122"/>
            </a:endParaRPr>
          </a:p>
        </p:txBody>
      </p:sp>
      <p:sp>
        <p:nvSpPr>
          <p:cNvPr id="12" name="等腰三角形 11"/>
          <p:cNvSpPr/>
          <p:nvPr/>
        </p:nvSpPr>
        <p:spPr>
          <a:xfrm rot="10800000" flipH="1">
            <a:off x="0" y="0"/>
            <a:ext cx="12192000" cy="6858000"/>
          </a:xfrm>
          <a:prstGeom prst="triangle">
            <a:avLst>
              <a:gd name="adj" fmla="val 10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2"/>
          <p:cNvSpPr txBox="1"/>
          <p:nvPr/>
        </p:nvSpPr>
        <p:spPr>
          <a:xfrm>
            <a:off x="5188832" y="1631950"/>
            <a:ext cx="6826250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altLang="en-US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时</a:t>
            </a: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</a:t>
            </a:r>
            <a:endParaRPr lang="zh-CN" altLang="en-US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5" name="标题 2"/>
          <p:cNvSpPr txBox="1"/>
          <p:nvPr/>
        </p:nvSpPr>
        <p:spPr>
          <a:xfrm>
            <a:off x="8011958" y="3374906"/>
            <a:ext cx="2681288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altLang="en-US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说</a:t>
            </a: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  </a:t>
            </a:r>
            <a:endParaRPr lang="zh-CN" altLang="en-US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6" name="标题 2"/>
          <p:cNvSpPr txBox="1"/>
          <p:nvPr/>
        </p:nvSpPr>
        <p:spPr>
          <a:xfrm>
            <a:off x="5776632" y="1385768"/>
            <a:ext cx="6826250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</a:t>
            </a:r>
            <a:r>
              <a:rPr lang="zh-CN" altLang="en-US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间</a:t>
            </a: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</a:t>
            </a: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  </a:t>
            </a:r>
            <a:endParaRPr lang="zh-CN" altLang="en-US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7" name="标题 2"/>
          <p:cNvSpPr txBox="1"/>
          <p:nvPr/>
        </p:nvSpPr>
        <p:spPr>
          <a:xfrm>
            <a:off x="9352602" y="4237311"/>
            <a:ext cx="6826250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altLang="en-US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明</a:t>
            </a:r>
            <a:endParaRPr lang="zh-CN" altLang="en-US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0" y="-666750"/>
            <a:ext cx="12192000" cy="3967163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0" y="3300413"/>
            <a:ext cx="12192000" cy="0"/>
          </a:xfrm>
          <a:prstGeom prst="line">
            <a:avLst/>
          </a:prstGeom>
          <a:ln w="63500">
            <a:solidFill>
              <a:srgbClr val="7633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组合 14"/>
          <p:cNvGrpSpPr/>
          <p:nvPr/>
        </p:nvGrpSpPr>
        <p:grpSpPr>
          <a:xfrm>
            <a:off x="3163254" y="2952592"/>
            <a:ext cx="696912" cy="696912"/>
            <a:chOff x="2189164" y="2951957"/>
            <a:chExt cx="696912" cy="696912"/>
          </a:xfrm>
        </p:grpSpPr>
        <p:sp>
          <p:nvSpPr>
            <p:cNvPr id="2" name="椭圆 1"/>
            <p:cNvSpPr/>
            <p:nvPr/>
          </p:nvSpPr>
          <p:spPr>
            <a:xfrm>
              <a:off x="2189164" y="2951957"/>
              <a:ext cx="696912" cy="696912"/>
            </a:xfrm>
            <a:prstGeom prst="ellipse">
              <a:avLst/>
            </a:prstGeom>
            <a:gradFill>
              <a:gsLst>
                <a:gs pos="42000">
                  <a:srgbClr val="6455ED"/>
                </a:gs>
                <a:gs pos="1000">
                  <a:srgbClr val="8022E2"/>
                </a:gs>
                <a:gs pos="82000">
                  <a:srgbClr val="3C9FFD"/>
                </a:gs>
              </a:gsLst>
              <a:lin ang="18900000" scaled="1"/>
            </a:gradFill>
            <a:ln>
              <a:noFill/>
            </a:ln>
            <a:effectLst>
              <a:outerShdw blurRad="127000" sx="101000" sy="101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2255839" y="3018633"/>
              <a:ext cx="563562" cy="5635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8395811" y="2951957"/>
            <a:ext cx="696912" cy="696912"/>
            <a:chOff x="5475288" y="2951957"/>
            <a:chExt cx="696912" cy="696912"/>
          </a:xfrm>
        </p:grpSpPr>
        <p:sp>
          <p:nvSpPr>
            <p:cNvPr id="3" name="椭圆 2"/>
            <p:cNvSpPr/>
            <p:nvPr/>
          </p:nvSpPr>
          <p:spPr>
            <a:xfrm>
              <a:off x="5475288" y="2951957"/>
              <a:ext cx="696912" cy="696912"/>
            </a:xfrm>
            <a:prstGeom prst="ellipse">
              <a:avLst/>
            </a:prstGeom>
            <a:gradFill>
              <a:gsLst>
                <a:gs pos="42000">
                  <a:srgbClr val="6455ED"/>
                </a:gs>
                <a:gs pos="1000">
                  <a:srgbClr val="8022E2"/>
                </a:gs>
                <a:gs pos="82000">
                  <a:srgbClr val="3C9FFD"/>
                </a:gs>
              </a:gsLst>
              <a:lin ang="18900000" scaled="1"/>
            </a:gradFill>
            <a:ln>
              <a:noFill/>
            </a:ln>
            <a:effectLst>
              <a:outerShdw blurRad="127000" sx="101000" sy="101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5541963" y="3018633"/>
              <a:ext cx="563562" cy="5635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2479675" y="3766185"/>
            <a:ext cx="2517140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在线学习时间</a:t>
            </a:r>
            <a:endParaRPr lang="zh-CN" alt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418070" y="3766185"/>
            <a:ext cx="3436620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在线期末考试时间</a:t>
            </a:r>
            <a:endParaRPr lang="zh-CN" alt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651000" y="4451985"/>
            <a:ext cx="3855085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2018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年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03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月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17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00:00:00</a:t>
            </a:r>
            <a:endParaRPr lang="en-US" altLang="zh-CN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-</a:t>
            </a:r>
            <a:endParaRPr lang="en-US" altLang="zh-CN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2018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年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05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月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23:59:59</a:t>
            </a:r>
            <a:endParaRPr lang="zh-CN" altLang="en-US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056755" y="4451985"/>
            <a:ext cx="3701415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2018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年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05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月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04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00:00:00</a:t>
            </a:r>
            <a:endParaRPr lang="en-US" altLang="zh-CN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-</a:t>
            </a:r>
            <a:endParaRPr lang="en-US" altLang="zh-CN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2018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年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05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月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10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23:59:59</a:t>
            </a:r>
            <a:endParaRPr lang="zh-CN" altLang="en-US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4902835" y="741045"/>
            <a:ext cx="399415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时间说明</a:t>
            </a:r>
            <a:endParaRPr lang="zh-CN" altLang="en-US" sz="6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7703820" y="511819"/>
            <a:ext cx="1798320" cy="0"/>
          </a:xfrm>
          <a:prstGeom prst="line">
            <a:avLst/>
          </a:prstGeom>
          <a:ln w="38100">
            <a:gradFill flip="none" rotWithShape="1">
              <a:gsLst>
                <a:gs pos="0">
                  <a:schemeClr val="bg1"/>
                </a:gs>
                <a:gs pos="100000">
                  <a:schemeClr val="bg1">
                    <a:alpha val="800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H="1">
            <a:off x="2316481" y="511819"/>
            <a:ext cx="1798320" cy="0"/>
          </a:xfrm>
          <a:prstGeom prst="line">
            <a:avLst/>
          </a:prstGeom>
          <a:ln w="38100">
            <a:gradFill flip="none" rotWithShape="1">
              <a:gsLst>
                <a:gs pos="0">
                  <a:schemeClr val="bg1"/>
                </a:gs>
                <a:gs pos="100000">
                  <a:schemeClr val="bg1">
                    <a:alpha val="800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566886" y="1049409"/>
            <a:ext cx="52142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常见问题</a:t>
            </a:r>
            <a:endParaRPr lang="zh-CN" altLang="en-US" sz="8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PA_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4924" y="413586"/>
            <a:ext cx="2113494" cy="6206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9314" y="3293516"/>
            <a:ext cx="110308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各位同学有任何问题，可点击下列链接至</a:t>
            </a:r>
            <a:r>
              <a:rPr lang="en-US" altLang="zh-CN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智慧树在线服务中心</a:t>
            </a:r>
            <a:r>
              <a:rPr lang="en-US" altLang="zh-CN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en-US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或联系在线客服寻求解决。</a:t>
            </a:r>
            <a:endParaRPr lang="zh-CN" altLang="en-US" sz="3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5429" y="4746171"/>
            <a:ext cx="117565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http://www.zhihuishu.com/supportService/page/stu/index.html</a:t>
            </a:r>
            <a:endParaRPr lang="zh-CN" altLang="en-US" sz="28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A_图片 9" descr="教育的力量白底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30600" y="2777621"/>
            <a:ext cx="5130800" cy="1302758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PA" val="v3.0.0"/>
</p:tagLst>
</file>

<file path=ppt/tags/tag2.xml><?xml version="1.0" encoding="utf-8"?>
<p:tagLst xmlns:p="http://schemas.openxmlformats.org/presentationml/2006/main">
  <p:tag name="PA" val="v3.0.0"/>
</p:tagLst>
</file>

<file path=ppt/tags/tag3.xml><?xml version="1.0" encoding="utf-8"?>
<p:tagLst xmlns:p="http://schemas.openxmlformats.org/presentationml/2006/main">
  <p:tag name="PA" val="v3.0.0"/>
</p:tagLst>
</file>

<file path=ppt/tags/tag4.xml><?xml version="1.0" encoding="utf-8"?>
<p:tagLst xmlns:p="http://schemas.openxmlformats.org/presentationml/2006/main">
  <p:tag name="PA" val="v3.0.0"/>
</p:tagLst>
</file>

<file path=ppt/tags/tag5.xml><?xml version="1.0" encoding="utf-8"?>
<p:tagLst xmlns:p="http://schemas.openxmlformats.org/presentationml/2006/main">
  <p:tag name="PA" val="v3.0.0"/>
</p:tagLst>
</file>

<file path=ppt/tags/tag6.xml><?xml version="1.0" encoding="utf-8"?>
<p:tagLst xmlns:p="http://schemas.openxmlformats.org/presentationml/2006/main">
  <p:tag name="KSO_WM_TEMPLATE_CATEGORY" val="basetag"/>
  <p:tag name="KSO_WM_TEMPLATE_INDEX" val="20163672"/>
  <p:tag name="KSO_WM_TAG_VERSION" val="1.0"/>
  <p:tag name="KSO_WM_SLIDE_ID" val="basetag20163672_3"/>
  <p:tag name="KSO_WM_SLIDE_INDEX" val="3"/>
  <p:tag name="KSO_WM_SLIDE_ITEM_CNT" val="0"/>
  <p:tag name="KSO_WM_SLIDE_TYPE" val="text"/>
  <p:tag name="KSO_WM_BEAUTIFY_FLAG" val="#wm#"/>
</p:tagLst>
</file>

<file path=ppt/tags/tag7.xml><?xml version="1.0" encoding="utf-8"?>
<p:tagLst xmlns:p="http://schemas.openxmlformats.org/presentationml/2006/main">
  <p:tag name="PA" val="v3.0.0"/>
</p:tagLst>
</file>

<file path=ppt/tags/tag8.xml><?xml version="1.0" encoding="utf-8"?>
<p:tagLst xmlns:p="http://schemas.openxmlformats.org/presentationml/2006/main">
  <p:tag name="PA" val="v3.0.0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2221</Words>
  <Application>WPS 演示</Application>
  <PresentationFormat>自定义</PresentationFormat>
  <Paragraphs>249</Paragraphs>
  <Slides>36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36</vt:i4>
      </vt:variant>
    </vt:vector>
  </HeadingPairs>
  <TitlesOfParts>
    <vt:vector size="50" baseType="lpstr">
      <vt:lpstr>Arial</vt:lpstr>
      <vt:lpstr>宋体</vt:lpstr>
      <vt:lpstr>Wingdings</vt:lpstr>
      <vt:lpstr>微软雅黑</vt:lpstr>
      <vt:lpstr>Calibri</vt:lpstr>
      <vt:lpstr>Agency FB</vt:lpstr>
      <vt:lpstr>Malgun Gothic</vt:lpstr>
      <vt:lpstr>黑体</vt:lpstr>
      <vt:lpstr>Impact</vt:lpstr>
      <vt:lpstr>等线</vt:lpstr>
      <vt:lpstr>Arial Unicode MS</vt:lpstr>
      <vt:lpstr>等线 Light</vt:lpstr>
      <vt:lpstr>Wingdings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PCOS</dc:creator>
  <cp:lastModifiedBy>aoe</cp:lastModifiedBy>
  <cp:revision>350</cp:revision>
  <dcterms:created xsi:type="dcterms:W3CDTF">2018-02-27T07:30:00Z</dcterms:created>
  <dcterms:modified xsi:type="dcterms:W3CDTF">2020-03-17T01:41:22Z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2052-11.1.0.9141</vt:lpwstr>
  </property>
</Properties>
</file>